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notesSlides/notesSlide2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2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57" r:id="rId2"/>
    <p:sldId id="258" r:id="rId3"/>
    <p:sldId id="259" r:id="rId4"/>
    <p:sldId id="256" r:id="rId5"/>
    <p:sldId id="261" r:id="rId6"/>
    <p:sldId id="262" r:id="rId7"/>
    <p:sldId id="263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156082"/>
    <a:srgbClr val="FF0000"/>
    <a:srgbClr val="7030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296"/>
    <p:restoredTop sz="94630"/>
  </p:normalViewPr>
  <p:slideViewPr>
    <p:cSldViewPr snapToGrid="0">
      <p:cViewPr varScale="1">
        <p:scale>
          <a:sx n="85" d="100"/>
          <a:sy n="85" d="100"/>
        </p:scale>
        <p:origin x="176" y="6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doughnutChart>
        <c:varyColors val="1"/>
        <c:ser>
          <c:idx val="0"/>
          <c:order val="0"/>
          <c:tx>
            <c:strRef>
              <c:f>Feuil1!$B$1</c:f>
              <c:strCache>
                <c:ptCount val="1"/>
                <c:pt idx="0">
                  <c:v> </c:v>
                </c:pt>
              </c:strCache>
            </c:strRef>
          </c:tx>
          <c:dPt>
            <c:idx val="0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CA57-3344-9BBA-4D3F19CCB6BD}"/>
              </c:ext>
            </c:extLst>
          </c:dPt>
          <c:dPt>
            <c:idx val="1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CA57-3344-9BBA-4D3F19CCB6BD}"/>
              </c:ext>
            </c:extLst>
          </c:dPt>
          <c:dLbls>
            <c:dLbl>
              <c:idx val="0"/>
              <c:layout>
                <c:manualLayout>
                  <c:x val="-3.2723993460565162E-2"/>
                  <c:y val="-7.5663570366448232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2400" b="1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sz="2400" b="1" dirty="0">
                        <a:latin typeface="Avenir Next LT Pro" panose="020B0504020202020204" pitchFamily="34" charset="77"/>
                      </a:rPr>
                      <a:t>         </a:t>
                    </a:r>
                    <a:fld id="{7272FF7C-8A4D-C344-BC8C-57DB4FC8664A}" type="CATEGORYNAME">
                      <a:rPr lang="en-US" sz="2400" b="1" smtClean="0">
                        <a:latin typeface="Avenir Next LT Pro" panose="020B0504020202020204" pitchFamily="34" charset="77"/>
                      </a:rPr>
                      <a:pPr>
                        <a:defRPr sz="2400" b="1"/>
                      </a:pPr>
                      <a:t>[CATEGORY NAME]</a:t>
                    </a:fld>
                    <a:endParaRPr lang="en-US" sz="2400" b="1" dirty="0">
                      <a:latin typeface="Avenir Next LT Pro" panose="020B0504020202020204" pitchFamily="34" charset="77"/>
                    </a:endParaRPr>
                  </a:p>
                </c:rich>
              </c:tx>
              <c:spPr>
                <a:solidFill>
                  <a:srgbClr val="F7F2EE">
                    <a:alpha val="75000"/>
                  </a:srgbClr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2400" b="1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5255187327094789"/>
                      <c:h val="0.13744966918546328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CA57-3344-9BBA-4D3F19CCB6BD}"/>
                </c:ext>
              </c:extLst>
            </c:dLbl>
            <c:dLbl>
              <c:idx val="1"/>
              <c:layout>
                <c:manualLayout>
                  <c:x val="1.0124899629459342E-2"/>
                  <c:y val="6.9772884450102407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2400" b="1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sz="2400" b="1" dirty="0">
                        <a:latin typeface="Avenir Next LT Pro" panose="020B0504020202020204" pitchFamily="34" charset="77"/>
                      </a:rPr>
                      <a:t>       Active </a:t>
                    </a:r>
                    <a:br>
                      <a:rPr lang="en-US" sz="2400" b="1" dirty="0">
                        <a:latin typeface="Avenir Next LT Pro" panose="020B0504020202020204" pitchFamily="34" charset="77"/>
                      </a:rPr>
                    </a:br>
                    <a:r>
                      <a:rPr lang="en-US" sz="2400" b="1" dirty="0">
                        <a:latin typeface="Avenir Next LT Pro" panose="020B0504020202020204" pitchFamily="34" charset="77"/>
                      </a:rPr>
                      <a:t>        season</a:t>
                    </a:r>
                    <a:endParaRPr lang="en-US" dirty="0"/>
                  </a:p>
                </c:rich>
              </c:tx>
              <c:spPr>
                <a:solidFill>
                  <a:srgbClr val="E8E8E8">
                    <a:alpha val="75000"/>
                  </a:srgbClr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2400" b="1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7884478924328282"/>
                      <c:h val="0.14898599934534135"/>
                    </c:manualLayout>
                  </c15:layout>
                  <c15:showDataLabelsRange val="0"/>
                </c:ext>
                <c:ext xmlns:c16="http://schemas.microsoft.com/office/drawing/2014/chart" uri="{C3380CC4-5D6E-409C-BE32-E72D297353CC}">
                  <c16:uniqueId val="{00000003-CA57-3344-9BBA-4D3F19CCB6BD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FR"/>
              </a:p>
            </c:txPr>
            <c:showLegendKey val="0"/>
            <c:showVal val="1"/>
            <c:showCatName val="1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Feuil1!$A$2:$A$3</c:f>
              <c:strCache>
                <c:ptCount val="2"/>
                <c:pt idx="0">
                  <c:v>Hibernation</c:v>
                </c:pt>
                <c:pt idx="1">
                  <c:v>Saison active</c:v>
                </c:pt>
              </c:strCache>
            </c:strRef>
          </c:cat>
          <c:val>
            <c:numRef>
              <c:f>Feuil1!$B$2:$B$3</c:f>
              <c:numCache>
                <c:formatCode>General</c:formatCode>
                <c:ptCount val="2"/>
                <c:pt idx="0">
                  <c:v>7</c:v>
                </c:pt>
                <c:pt idx="1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CA57-3344-9BBA-4D3F19CCB6BD}"/>
            </c:ext>
          </c:extLst>
        </c:ser>
        <c:dLbls>
          <c:showLegendKey val="0"/>
          <c:showVal val="1"/>
          <c:showCatName val="1"/>
          <c:showSerName val="0"/>
          <c:showPercent val="0"/>
          <c:showBubbleSize val="0"/>
          <c:showLeaderLines val="1"/>
        </c:dLbls>
        <c:firstSliceAng val="0"/>
        <c:holeSize val="90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FR"/>
    </a:p>
  </c:txPr>
  <c:externalData r:id="rId4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doughnutChart>
        <c:varyColors val="1"/>
        <c:ser>
          <c:idx val="0"/>
          <c:order val="0"/>
          <c:tx>
            <c:strRef>
              <c:f>Feuil1!$B$1</c:f>
              <c:strCache>
                <c:ptCount val="1"/>
                <c:pt idx="0">
                  <c:v> </c:v>
                </c:pt>
              </c:strCache>
            </c:strRef>
          </c:tx>
          <c:dPt>
            <c:idx val="0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CA57-3344-9BBA-4D3F19CCB6BD}"/>
              </c:ext>
            </c:extLst>
          </c:dPt>
          <c:dPt>
            <c:idx val="1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CA57-3344-9BBA-4D3F19CCB6BD}"/>
              </c:ext>
            </c:extLst>
          </c:dPt>
          <c:dLbls>
            <c:dLbl>
              <c:idx val="0"/>
              <c:layout>
                <c:manualLayout>
                  <c:x val="-3.2723993460565162E-2"/>
                  <c:y val="-7.5663570366448232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2400" b="1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sz="2400" b="1" dirty="0">
                        <a:latin typeface="Avenir Next LT Pro" panose="020B0504020202020204" pitchFamily="34" charset="77"/>
                      </a:rPr>
                      <a:t>         </a:t>
                    </a:r>
                    <a:fld id="{7272FF7C-8A4D-C344-BC8C-57DB4FC8664A}" type="CATEGORYNAME">
                      <a:rPr lang="en-US" sz="2800" b="1" smtClean="0">
                        <a:latin typeface="Avenir Next LT Pro" panose="020B0504020202020204" pitchFamily="34" charset="77"/>
                      </a:rPr>
                      <a:pPr>
                        <a:defRPr sz="2400" b="1"/>
                      </a:pPr>
                      <a:t>[CATEGORY NAME]</a:t>
                    </a:fld>
                    <a:endParaRPr lang="en-US" sz="2400" b="1" dirty="0">
                      <a:latin typeface="Avenir Next LT Pro" panose="020B0504020202020204" pitchFamily="34" charset="77"/>
                    </a:endParaRPr>
                  </a:p>
                </c:rich>
              </c:tx>
              <c:spPr>
                <a:solidFill>
                  <a:srgbClr val="F7F2EE">
                    <a:alpha val="75000"/>
                  </a:srgbClr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2400" b="1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5255187327094789"/>
                      <c:h val="0.13744966918546328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CA57-3344-9BBA-4D3F19CCB6BD}"/>
                </c:ext>
              </c:extLst>
            </c:dLbl>
            <c:dLbl>
              <c:idx val="1"/>
              <c:layout>
                <c:manualLayout>
                  <c:x val="1.0124899629459342E-2"/>
                  <c:y val="6.9772884450102407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2400" b="1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sz="2400" b="1" dirty="0">
                        <a:latin typeface="Avenir Next LT Pro" panose="020B0504020202020204" pitchFamily="34" charset="77"/>
                      </a:rPr>
                      <a:t>       Active </a:t>
                    </a:r>
                    <a:br>
                      <a:rPr lang="en-US" sz="2400" b="1" dirty="0">
                        <a:latin typeface="Avenir Next LT Pro" panose="020B0504020202020204" pitchFamily="34" charset="77"/>
                      </a:rPr>
                    </a:br>
                    <a:r>
                      <a:rPr lang="en-US" sz="2400" b="1" dirty="0">
                        <a:latin typeface="Avenir Next LT Pro" panose="020B0504020202020204" pitchFamily="34" charset="77"/>
                      </a:rPr>
                      <a:t>        season</a:t>
                    </a:r>
                    <a:endParaRPr lang="en-US" dirty="0"/>
                  </a:p>
                </c:rich>
              </c:tx>
              <c:spPr>
                <a:solidFill>
                  <a:srgbClr val="E8E8E8">
                    <a:alpha val="75000"/>
                  </a:srgbClr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2400" b="1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7884478924328282"/>
                      <c:h val="0.14898599934534135"/>
                    </c:manualLayout>
                  </c15:layout>
                  <c15:showDataLabelsRange val="0"/>
                </c:ext>
                <c:ext xmlns:c16="http://schemas.microsoft.com/office/drawing/2014/chart" uri="{C3380CC4-5D6E-409C-BE32-E72D297353CC}">
                  <c16:uniqueId val="{00000003-CA57-3344-9BBA-4D3F19CCB6BD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FR"/>
              </a:p>
            </c:txPr>
            <c:showLegendKey val="0"/>
            <c:showVal val="1"/>
            <c:showCatName val="1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Feuil1!$A$2:$A$3</c:f>
              <c:strCache>
                <c:ptCount val="2"/>
                <c:pt idx="0">
                  <c:v>Hibernation</c:v>
                </c:pt>
                <c:pt idx="1">
                  <c:v>Saison active</c:v>
                </c:pt>
              </c:strCache>
            </c:strRef>
          </c:cat>
          <c:val>
            <c:numRef>
              <c:f>Feuil1!$B$2:$B$3</c:f>
              <c:numCache>
                <c:formatCode>General</c:formatCode>
                <c:ptCount val="2"/>
                <c:pt idx="0">
                  <c:v>7</c:v>
                </c:pt>
                <c:pt idx="1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CA57-3344-9BBA-4D3F19CCB6BD}"/>
            </c:ext>
          </c:extLst>
        </c:ser>
        <c:dLbls>
          <c:showLegendKey val="0"/>
          <c:showVal val="1"/>
          <c:showCatName val="1"/>
          <c:showSerName val="0"/>
          <c:showPercent val="0"/>
          <c:showBubbleSize val="0"/>
          <c:showLeaderLines val="1"/>
        </c:dLbls>
        <c:firstSliceAng val="0"/>
        <c:holeSize val="90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FR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7EB27C-48D6-984A-8E3C-A1A42BDB128A}" type="datetimeFigureOut">
              <a:rPr lang="en-CA" smtClean="0"/>
              <a:t>2025-07-24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FAE1E-5486-C548-8B1B-CEF59813242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389845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Marmot illustration from </a:t>
            </a:r>
            <a:r>
              <a:rPr lang="en-CA" dirty="0" err="1"/>
              <a:t>Andrii_oliinyk</a:t>
            </a:r>
            <a:r>
              <a:rPr lang="en-CA" dirty="0"/>
              <a:t> (https://</a:t>
            </a:r>
            <a:r>
              <a:rPr lang="en-CA" dirty="0" err="1"/>
              <a:t>fr.freepik.com</a:t>
            </a:r>
            <a:r>
              <a:rPr lang="en-CA" dirty="0"/>
              <a:t>/auteur/</a:t>
            </a:r>
            <a:r>
              <a:rPr lang="en-CA" dirty="0" err="1"/>
              <a:t>andrii-oliinyk</a:t>
            </a:r>
            <a:r>
              <a:rPr lang="en-CA" dirty="0"/>
              <a:t>)</a:t>
            </a:r>
          </a:p>
          <a:p>
            <a:r>
              <a:rPr lang="en-CA" dirty="0"/>
              <a:t>Dandelion illustration from </a:t>
            </a:r>
            <a:r>
              <a:rPr lang="en-CA" dirty="0" err="1"/>
              <a:t>key_d</a:t>
            </a:r>
            <a:r>
              <a:rPr lang="en-CA" dirty="0"/>
              <a:t> (https://</a:t>
            </a:r>
            <a:r>
              <a:rPr lang="en-CA" dirty="0" err="1"/>
              <a:t>www.freepik.com</a:t>
            </a:r>
            <a:r>
              <a:rPr lang="en-CA" dirty="0"/>
              <a:t>/author/</a:t>
            </a:r>
            <a:r>
              <a:rPr lang="en-CA" dirty="0" err="1"/>
              <a:t>keyd</a:t>
            </a:r>
            <a:r>
              <a:rPr lang="en-CA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5FAE1E-5486-C548-8B1B-CEF59813242E}" type="slidenum">
              <a:rPr lang="en-CA" smtClean="0"/>
              <a:t>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530268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4E3B2D-8027-D67C-15F9-76A9F17171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F0F8724-2406-BA56-6778-7BFC8314E2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FD6CDEC-7C3B-EACB-8ED1-F3425C5413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Marmot illustration originally from </a:t>
            </a:r>
            <a:r>
              <a:rPr lang="en-CA" dirty="0" err="1"/>
              <a:t>Andrii_oliinyk</a:t>
            </a:r>
            <a:r>
              <a:rPr lang="en-CA" dirty="0"/>
              <a:t> (https://</a:t>
            </a:r>
            <a:r>
              <a:rPr lang="en-CA" dirty="0" err="1"/>
              <a:t>fr.freepik.com</a:t>
            </a:r>
            <a:r>
              <a:rPr lang="en-CA" dirty="0"/>
              <a:t>/auteur/</a:t>
            </a:r>
            <a:r>
              <a:rPr lang="en-CA" dirty="0" err="1"/>
              <a:t>andrii-oliinyk</a:t>
            </a:r>
            <a:r>
              <a:rPr lang="en-CA" dirty="0"/>
              <a:t>), </a:t>
            </a:r>
            <a:r>
              <a:rPr lang="en-CA"/>
              <a:t>then modified by AI</a:t>
            </a:r>
          </a:p>
          <a:p>
            <a:endParaRPr lang="en-CA" dirty="0"/>
          </a:p>
          <a:p>
            <a:r>
              <a:rPr lang="en-CA" dirty="0"/>
              <a:t>Dandelion illustration from </a:t>
            </a:r>
            <a:r>
              <a:rPr lang="en-CA" dirty="0" err="1"/>
              <a:t>key_d</a:t>
            </a:r>
            <a:r>
              <a:rPr lang="en-CA" dirty="0"/>
              <a:t> (https://</a:t>
            </a:r>
            <a:r>
              <a:rPr lang="en-CA" dirty="0" err="1"/>
              <a:t>www.freepik.com</a:t>
            </a:r>
            <a:r>
              <a:rPr lang="en-CA" dirty="0"/>
              <a:t>/author/</a:t>
            </a:r>
            <a:r>
              <a:rPr lang="en-CA" dirty="0" err="1"/>
              <a:t>keyd</a:t>
            </a:r>
            <a:r>
              <a:rPr lang="en-CA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71580B-51BC-7EE7-E076-FD4591A69E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5FAE1E-5486-C548-8B1B-CEF59813242E}" type="slidenum">
              <a:rPr lang="en-CA" smtClean="0"/>
              <a:t>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495558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0F578F-9386-48D7-8E95-1225AF6345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AF3EEF-03C4-8EBB-0CCC-2DEB78E7B4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BBED14-2BB5-7D2C-954A-26FE82018D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E97E3A-7EAE-AE47-B84C-E0DE5DFF029A}" type="datetimeFigureOut">
              <a:rPr lang="en-US" smtClean="0"/>
              <a:t>7/24/25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8280A0-FE0D-079A-3D7A-80205FC14F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5EE8D4-19DC-8692-A1E9-6E92CC573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AB533-BFF1-074A-8EE8-0902BEDECA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4793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006D6-6F91-AE35-25FB-6A2B2CC3A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3357A1-280A-F949-54C6-B46E4EEA4B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D63876-5E3A-0868-3371-760C7CFE6F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E97E3A-7EAE-AE47-B84C-E0DE5DFF029A}" type="datetimeFigureOut">
              <a:rPr lang="en-US" smtClean="0"/>
              <a:t>7/24/25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9C3EDB-BE60-DD27-5773-5323F8DCD0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A06BFC-2DCF-EEFC-4839-38D62F4665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AB533-BFF1-074A-8EE8-0902BEDECA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326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A14D30A-4DE8-D765-4570-DAA24069E27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D7176A-EACE-86B6-9BAE-B41B535E23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42CA8C-711B-7075-B6EF-94AD21A02D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E97E3A-7EAE-AE47-B84C-E0DE5DFF029A}" type="datetimeFigureOut">
              <a:rPr lang="en-US" smtClean="0"/>
              <a:t>7/24/25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DD5A38-E448-20D9-3B86-0D31D882E0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0F4B85-54EF-849D-3C2C-9B2370823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AB533-BFF1-074A-8EE8-0902BEDECA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4175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86611B-6C01-18F8-4C0C-A047F29979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680D9C-36CF-A542-3667-5FFF389EF4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D7F01E-AABA-6CE5-A4AF-174B38A3EB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E97E3A-7EAE-AE47-B84C-E0DE5DFF029A}" type="datetimeFigureOut">
              <a:rPr lang="en-US" smtClean="0"/>
              <a:t>7/24/25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E09CF9-DED0-FFC2-03FB-98B8AEBA3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0FE82A-7255-AA1F-B247-6A65899ABE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AB533-BFF1-074A-8EE8-0902BEDECA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5860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188FD-CF02-A618-88EE-DC11E566D5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D887FB-0BE3-60CF-E98F-66012B931C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4CD0E4-0E90-441E-EF9C-10CC599D39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E97E3A-7EAE-AE47-B84C-E0DE5DFF029A}" type="datetimeFigureOut">
              <a:rPr lang="en-US" smtClean="0"/>
              <a:t>7/24/25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E5BD1B-85FB-6313-FE2C-1490C9ABA8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872C96-02F5-8010-F14C-1D434143D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AB533-BFF1-074A-8EE8-0902BEDECA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2848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D6047-AA0C-821B-A0B1-BD8046BD3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52675B-56A1-3E8A-122E-7CAFF11899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06879D-D85F-0896-2359-E74446422B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278561-35FD-9C85-6F75-F2F7E3435C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E97E3A-7EAE-AE47-B84C-E0DE5DFF029A}" type="datetimeFigureOut">
              <a:rPr lang="en-US" smtClean="0"/>
              <a:t>7/24/25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04082D-2881-AE4E-CECF-78A9DFB1E4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A4B1B5-0C43-2DBD-55B0-347321CADA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AB533-BFF1-074A-8EE8-0902BEDECA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3209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60C44-DD9C-1510-4B02-289C0884D1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596AF9-C007-68D1-889F-155E9BE57C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4C9A2D-DE35-211D-C0EF-530595D9A8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02FE88-A7F6-014E-5742-0CC1A2D7B8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C0976A1-2DEF-3535-FCF5-0E329EA0506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93696FF-4110-55DA-1652-BACD88637F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E97E3A-7EAE-AE47-B84C-E0DE5DFF029A}" type="datetimeFigureOut">
              <a:rPr lang="en-US" smtClean="0"/>
              <a:t>7/24/25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36ACAC4-FE9A-E15F-72E6-30646CADF2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15F5164-174C-199A-DC72-EB122B7F8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AB533-BFF1-074A-8EE8-0902BEDECA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8694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41CC5-9681-876E-579E-3370229CB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02AC78-70CB-E0E0-EEF5-5689BB6757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E97E3A-7EAE-AE47-B84C-E0DE5DFF029A}" type="datetimeFigureOut">
              <a:rPr lang="en-US" smtClean="0"/>
              <a:t>7/24/25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B6C4FF-F088-B5D3-3BCA-0566883FB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828E32-6447-E2A8-B317-F76285A5F9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AB533-BFF1-074A-8EE8-0902BEDECA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3616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FCFAE3-2666-1CA3-4410-32BA451C72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E97E3A-7EAE-AE47-B84C-E0DE5DFF029A}" type="datetimeFigureOut">
              <a:rPr lang="en-US" smtClean="0"/>
              <a:t>7/24/25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4DEC5CB-E8B8-8CEF-496B-31A865FA43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A9F4B8-11D4-29F8-03DF-097D91624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AB533-BFF1-074A-8EE8-0902BEDECA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4096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9618B2-A354-8B92-F712-6F965E5FC6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930920-1F96-9CEA-BB71-22E5ACCFB6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83E99F-6812-D5B2-CB45-729E50F270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8519A5-29D9-8728-8F6C-76788610C2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E97E3A-7EAE-AE47-B84C-E0DE5DFF029A}" type="datetimeFigureOut">
              <a:rPr lang="en-US" smtClean="0"/>
              <a:t>7/24/25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EE890D-4A1B-9604-E6EB-BCC351524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8D5C38-84EA-543A-C3CF-6F05AC4D1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AB533-BFF1-074A-8EE8-0902BEDECA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0619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3CE28-894F-7FC2-ED7C-0DEAE9850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E2BF8A8-1A7A-9BAC-FE60-016839FECBE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D03E42-F10D-1CBF-A790-3293121570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018E57-4F5B-80B8-FA33-1C808F7C63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E97E3A-7EAE-AE47-B84C-E0DE5DFF029A}" type="datetimeFigureOut">
              <a:rPr lang="en-US" smtClean="0"/>
              <a:t>7/24/25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830AFC-889C-F98F-FFB1-BD1D2DC6A9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1B57E4-9A2C-A5E1-33F7-13CBA0396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AB533-BFF1-074A-8EE8-0902BEDECA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1842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9C1D9AF-BF01-CB2B-9A06-604FE6E482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115C72-F96C-DE89-4EFA-2158090A51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17F1FF-2E83-4291-2591-1E7EA449B2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0E97E3A-7EAE-AE47-B84C-E0DE5DFF029A}" type="datetimeFigureOut">
              <a:rPr lang="en-US" smtClean="0"/>
              <a:t>7/24/25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396B59-F225-335F-E3CA-9DA35932DC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C14D88-4AE5-7D01-5639-6FF926C0DB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A0AB533-BFF1-074A-8EE8-0902BEDECA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2191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11" Type="http://schemas.openxmlformats.org/officeDocument/2006/relationships/image" Target="../media/image14.sv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chart" Target="../charts/chart1.xml"/><Relationship Id="rId9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chart" Target="../charts/chart2.xml"/><Relationship Id="rId7" Type="http://schemas.openxmlformats.org/officeDocument/2006/relationships/image" Target="../media/image11.sv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svg"/><Relationship Id="rId10" Type="http://schemas.openxmlformats.org/officeDocument/2006/relationships/image" Target="../media/image14.sv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CDAD63B-EF87-5288-3233-1420C41CD62C}"/>
              </a:ext>
            </a:extLst>
          </p:cNvPr>
          <p:cNvGrpSpPr>
            <a:grpSpLocks noChangeAspect="1"/>
          </p:cNvGrpSpPr>
          <p:nvPr/>
        </p:nvGrpSpPr>
        <p:grpSpPr>
          <a:xfrm>
            <a:off x="0" y="115714"/>
            <a:ext cx="11184866" cy="5059943"/>
            <a:chOff x="0" y="546021"/>
            <a:chExt cx="10180868" cy="4241093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01D87D9-5A2C-41E6-676D-878C86BD63EC}"/>
                </a:ext>
              </a:extLst>
            </p:cNvPr>
            <p:cNvGrpSpPr/>
            <p:nvPr/>
          </p:nvGrpSpPr>
          <p:grpSpPr>
            <a:xfrm>
              <a:off x="0" y="546021"/>
              <a:ext cx="7457517" cy="4241093"/>
              <a:chOff x="-2" y="546021"/>
              <a:chExt cx="12936253" cy="618955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Rectangle : coins arrondis 4">
                    <a:extLst>
                      <a:ext uri="{FF2B5EF4-FFF2-40B4-BE49-F238E27FC236}">
                        <a16:creationId xmlns:a16="http://schemas.microsoft.com/office/drawing/2014/main" id="{82F563C9-8A5E-3E0E-E6D4-849F7FFB68CB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9046008" y="5980356"/>
                    <a:ext cx="3890243" cy="755216"/>
                  </a:xfrm>
                  <a:prstGeom prst="roundRect">
                    <a:avLst/>
                  </a:prstGeom>
                  <a:solidFill>
                    <a:schemeClr val="accent1">
                      <a:alpha val="50196"/>
                    </a:schemeClr>
                  </a:solidFill>
                  <a:ln w="381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CA" sz="2800" b="1" noProof="0" dirty="0">
                        <a:latin typeface="Avenir Next LT Pro" panose="020B0504020202020204" pitchFamily="34" charset="77"/>
                      </a:rPr>
                      <a:t>Body mass </a:t>
                    </a:r>
                    <a14:m>
                      <m:oMath xmlns:m="http://schemas.openxmlformats.org/officeDocument/2006/math">
                        <m:r>
                          <a:rPr lang="en-CA" sz="2800" b="1" i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↗</m:t>
                        </m:r>
                      </m:oMath>
                    </a14:m>
                    <a:endParaRPr lang="en-CA" sz="2800" b="1" noProof="0" dirty="0"/>
                  </a:p>
                </p:txBody>
              </p:sp>
            </mc:Choice>
            <mc:Fallback xmlns="">
              <p:sp>
                <p:nvSpPr>
                  <p:cNvPr id="15" name="Rectangle : coins arrondis 4">
                    <a:extLst>
                      <a:ext uri="{FF2B5EF4-FFF2-40B4-BE49-F238E27FC236}">
                        <a16:creationId xmlns:a16="http://schemas.microsoft.com/office/drawing/2014/main" id="{82F563C9-8A5E-3E0E-E6D4-849F7FFB68C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046008" y="5980356"/>
                    <a:ext cx="3890243" cy="755216"/>
                  </a:xfrm>
                  <a:prstGeom prst="roundRect">
                    <a:avLst/>
                  </a:prstGeom>
                  <a:blipFill>
                    <a:blip r:embed="rId2"/>
                    <a:stretch>
                      <a:fillRect l="-2020" t="-1923" b="-15385"/>
                    </a:stretch>
                  </a:blipFill>
                  <a:ln w="38100"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6" name="Explosion 1 15">
                <a:extLst>
                  <a:ext uri="{FF2B5EF4-FFF2-40B4-BE49-F238E27FC236}">
                    <a16:creationId xmlns:a16="http://schemas.microsoft.com/office/drawing/2014/main" id="{0C8EC76E-35F0-F425-4C22-CFBEDD4BCB3A}"/>
                  </a:ext>
                </a:extLst>
              </p:cNvPr>
              <p:cNvSpPr/>
              <p:nvPr/>
            </p:nvSpPr>
            <p:spPr>
              <a:xfrm>
                <a:off x="-2" y="546021"/>
                <a:ext cx="5775165" cy="2124000"/>
              </a:xfrm>
              <a:prstGeom prst="irregularSeal1">
                <a:avLst/>
              </a:prstGeom>
              <a:solidFill>
                <a:schemeClr val="accent1">
                  <a:alpha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sz="2300" b="1" noProof="0" dirty="0">
                    <a:latin typeface="Avenir Next LT Pro" panose="020B0504020202020204" pitchFamily="34" charset="77"/>
                  </a:rPr>
                  <a:t>Climate change</a:t>
                </a:r>
              </a:p>
            </p:txBody>
          </p:sp>
          <p:sp>
            <p:nvSpPr>
              <p:cNvPr id="17" name="Rectangle : coins arrondis 22">
                <a:extLst>
                  <a:ext uri="{FF2B5EF4-FFF2-40B4-BE49-F238E27FC236}">
                    <a16:creationId xmlns:a16="http://schemas.microsoft.com/office/drawing/2014/main" id="{47BE88A2-87AB-99C6-699A-9AC29A7A240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200019" y="4287059"/>
                <a:ext cx="2904404" cy="755212"/>
              </a:xfrm>
              <a:prstGeom prst="roundRect">
                <a:avLst/>
              </a:prstGeom>
              <a:solidFill>
                <a:schemeClr val="accent1">
                  <a:alpha val="50196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sz="2800" b="1" noProof="0" dirty="0">
                    <a:latin typeface="Avenir Next LT Pro" panose="020B0504020202020204" pitchFamily="34" charset="77"/>
                  </a:rPr>
                  <a:t>Plasticity</a:t>
                </a:r>
                <a:endParaRPr lang="en-CA" sz="2800" b="1" noProof="0" dirty="0"/>
              </a:p>
            </p:txBody>
          </p:sp>
          <p:sp>
            <p:nvSpPr>
              <p:cNvPr id="18" name="Rectangle : coins arrondis 23">
                <a:extLst>
                  <a:ext uri="{FF2B5EF4-FFF2-40B4-BE49-F238E27FC236}">
                    <a16:creationId xmlns:a16="http://schemas.microsoft.com/office/drawing/2014/main" id="{6641AEB3-A431-CB7E-163B-82583EFE9FD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030019" y="5550735"/>
                <a:ext cx="2996105" cy="767800"/>
              </a:xfrm>
              <a:prstGeom prst="roundRect">
                <a:avLst/>
              </a:prstGeom>
              <a:solidFill>
                <a:schemeClr val="accent1">
                  <a:alpha val="50196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sz="2800" b="1" noProof="0" dirty="0">
                    <a:latin typeface="Avenir Next LT Pro" panose="020B0504020202020204" pitchFamily="34" charset="77"/>
                  </a:rPr>
                  <a:t>Evolution</a:t>
                </a:r>
                <a:endParaRPr lang="en-CA" b="1" noProof="0" dirty="0"/>
              </a:p>
            </p:txBody>
          </p:sp>
          <p:sp>
            <p:nvSpPr>
              <p:cNvPr id="19" name="Forme libre 26">
                <a:extLst>
                  <a:ext uri="{FF2B5EF4-FFF2-40B4-BE49-F238E27FC236}">
                    <a16:creationId xmlns:a16="http://schemas.microsoft.com/office/drawing/2014/main" id="{9355D58B-D0F8-111F-9D39-013C3D8BD966}"/>
                  </a:ext>
                </a:extLst>
              </p:cNvPr>
              <p:cNvSpPr/>
              <p:nvPr/>
            </p:nvSpPr>
            <p:spPr>
              <a:xfrm>
                <a:off x="11008426" y="5045346"/>
                <a:ext cx="72188" cy="875474"/>
              </a:xfrm>
              <a:custGeom>
                <a:avLst/>
                <a:gdLst>
                  <a:gd name="connsiteX0" fmla="*/ 0 w 573206"/>
                  <a:gd name="connsiteY0" fmla="*/ 0 h 887105"/>
                  <a:gd name="connsiteX1" fmla="*/ 477671 w 573206"/>
                  <a:gd name="connsiteY1" fmla="*/ 368490 h 887105"/>
                  <a:gd name="connsiteX2" fmla="*/ 573206 w 573206"/>
                  <a:gd name="connsiteY2" fmla="*/ 887105 h 8871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73206" h="887105">
                    <a:moveTo>
                      <a:pt x="0" y="0"/>
                    </a:moveTo>
                    <a:cubicBezTo>
                      <a:pt x="191068" y="110319"/>
                      <a:pt x="382137" y="220639"/>
                      <a:pt x="477671" y="368490"/>
                    </a:cubicBezTo>
                    <a:cubicBezTo>
                      <a:pt x="573205" y="516341"/>
                      <a:pt x="573205" y="701723"/>
                      <a:pt x="573206" y="887105"/>
                    </a:cubicBezTo>
                  </a:path>
                </a:pathLst>
              </a:custGeom>
              <a:noFill/>
              <a:ln w="76200">
                <a:solidFill>
                  <a:schemeClr val="accent1"/>
                </a:solidFill>
                <a:headEnd type="none" w="med" len="med"/>
                <a:tailEnd type="triangle" w="med" len="med"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573206"/>
                          <a:gd name="connsiteY0" fmla="*/ 0 h 887105"/>
                          <a:gd name="connsiteX1" fmla="*/ 477671 w 573206"/>
                          <a:gd name="connsiteY1" fmla="*/ 368490 h 887105"/>
                          <a:gd name="connsiteX2" fmla="*/ 573206 w 573206"/>
                          <a:gd name="connsiteY2" fmla="*/ 887105 h 88710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</a:cxnLst>
                        <a:rect l="l" t="t" r="r" b="b"/>
                        <a:pathLst>
                          <a:path w="573206" h="887105" extrusionOk="0">
                            <a:moveTo>
                              <a:pt x="0" y="0"/>
                            </a:moveTo>
                            <a:cubicBezTo>
                              <a:pt x="166656" y="95261"/>
                              <a:pt x="363541" y="227618"/>
                              <a:pt x="477671" y="368490"/>
                            </a:cubicBezTo>
                            <a:cubicBezTo>
                              <a:pt x="586088" y="519053"/>
                              <a:pt x="553187" y="702360"/>
                              <a:pt x="573206" y="887105"/>
                            </a:cubicBezTo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050" noProof="0" dirty="0"/>
              </a:p>
            </p:txBody>
          </p:sp>
          <p:sp>
            <p:nvSpPr>
              <p:cNvPr id="20" name="Forme libre 27">
                <a:extLst>
                  <a:ext uri="{FF2B5EF4-FFF2-40B4-BE49-F238E27FC236}">
                    <a16:creationId xmlns:a16="http://schemas.microsoft.com/office/drawing/2014/main" id="{55517D63-1775-8966-DBAE-F0D814E7B374}"/>
                  </a:ext>
                </a:extLst>
              </p:cNvPr>
              <p:cNvSpPr/>
              <p:nvPr/>
            </p:nvSpPr>
            <p:spPr>
              <a:xfrm>
                <a:off x="7991866" y="6219987"/>
                <a:ext cx="1054137" cy="181604"/>
              </a:xfrm>
              <a:custGeom>
                <a:avLst/>
                <a:gdLst>
                  <a:gd name="connsiteX0" fmla="*/ 0 w 1487606"/>
                  <a:gd name="connsiteY0" fmla="*/ 0 h 437519"/>
                  <a:gd name="connsiteX1" fmla="*/ 518615 w 1487606"/>
                  <a:gd name="connsiteY1" fmla="*/ 368489 h 437519"/>
                  <a:gd name="connsiteX2" fmla="*/ 1487606 w 1487606"/>
                  <a:gd name="connsiteY2" fmla="*/ 436728 h 4375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87606" h="437519">
                    <a:moveTo>
                      <a:pt x="0" y="0"/>
                    </a:moveTo>
                    <a:cubicBezTo>
                      <a:pt x="135340" y="147850"/>
                      <a:pt x="270681" y="295701"/>
                      <a:pt x="518615" y="368489"/>
                    </a:cubicBezTo>
                    <a:cubicBezTo>
                      <a:pt x="766549" y="441277"/>
                      <a:pt x="1127077" y="439002"/>
                      <a:pt x="1487606" y="436728"/>
                    </a:cubicBezTo>
                  </a:path>
                </a:pathLst>
              </a:custGeom>
              <a:noFill/>
              <a:ln w="76200">
                <a:solidFill>
                  <a:schemeClr val="accent1"/>
                </a:solidFill>
                <a:prstDash val="solid"/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050" noProof="0" dirty="0"/>
              </a:p>
            </p:txBody>
          </p:sp>
          <p:sp>
            <p:nvSpPr>
              <p:cNvPr id="21" name="Forme libre 7">
                <a:extLst>
                  <a:ext uri="{FF2B5EF4-FFF2-40B4-BE49-F238E27FC236}">
                    <a16:creationId xmlns:a16="http://schemas.microsoft.com/office/drawing/2014/main" id="{691B760D-9072-A4DB-8279-C9631FC90EE5}"/>
                  </a:ext>
                </a:extLst>
              </p:cNvPr>
              <p:cNvSpPr/>
              <p:nvPr/>
            </p:nvSpPr>
            <p:spPr>
              <a:xfrm>
                <a:off x="314132" y="2265428"/>
                <a:ext cx="908963" cy="2776842"/>
              </a:xfrm>
              <a:custGeom>
                <a:avLst/>
                <a:gdLst>
                  <a:gd name="connsiteX0" fmla="*/ 463790 w 463790"/>
                  <a:gd name="connsiteY0" fmla="*/ 0 h 846162"/>
                  <a:gd name="connsiteX1" fmla="*/ 40710 w 463790"/>
                  <a:gd name="connsiteY1" fmla="*/ 286603 h 846162"/>
                  <a:gd name="connsiteX2" fmla="*/ 40710 w 463790"/>
                  <a:gd name="connsiteY2" fmla="*/ 846162 h 8461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63790" h="846162">
                    <a:moveTo>
                      <a:pt x="463790" y="0"/>
                    </a:moveTo>
                    <a:cubicBezTo>
                      <a:pt x="287506" y="72788"/>
                      <a:pt x="111223" y="145576"/>
                      <a:pt x="40710" y="286603"/>
                    </a:cubicBezTo>
                    <a:cubicBezTo>
                      <a:pt x="-29803" y="427630"/>
                      <a:pt x="5453" y="636896"/>
                      <a:pt x="40710" y="846162"/>
                    </a:cubicBezTo>
                  </a:path>
                </a:pathLst>
              </a:custGeom>
              <a:noFill/>
              <a:ln w="38100">
                <a:solidFill>
                  <a:schemeClr val="accent6"/>
                </a:solidFill>
                <a:prstDash val="dash"/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050" noProof="0" dirty="0"/>
              </a:p>
            </p:txBody>
          </p:sp>
          <p:sp>
            <p:nvSpPr>
              <p:cNvPr id="22" name="Rectangle : coins arrondis 10">
                <a:extLst>
                  <a:ext uri="{FF2B5EF4-FFF2-40B4-BE49-F238E27FC236}">
                    <a16:creationId xmlns:a16="http://schemas.microsoft.com/office/drawing/2014/main" id="{09EB3B32-0082-FAC9-B9E5-BBC1B83EF2D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2944" y="5093193"/>
                <a:ext cx="3765468" cy="916448"/>
              </a:xfrm>
              <a:prstGeom prst="roundRect">
                <a:avLst/>
              </a:prstGeom>
              <a:solidFill>
                <a:schemeClr val="accent6">
                  <a:alpha val="50196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sz="2000" b="1" noProof="0" dirty="0">
                    <a:latin typeface="Avenir Next LT Pro" panose="020B0504020202020204" pitchFamily="34" charset="77"/>
                  </a:rPr>
                  <a:t>Growing season conditions</a:t>
                </a:r>
                <a:endParaRPr lang="en-CA" sz="2000" b="1" noProof="0" dirty="0">
                  <a:latin typeface="Avenir Next LT Pro" panose="020B0504020202020204" pitchFamily="34" charset="77"/>
                  <a:ea typeface="Cambria Math" panose="02040503050406030204" pitchFamily="18" charset="0"/>
                </a:endParaRPr>
              </a:p>
            </p:txBody>
          </p:sp>
          <p:sp>
            <p:nvSpPr>
              <p:cNvPr id="23" name="Rectangle : coins arrondis 13">
                <a:extLst>
                  <a:ext uri="{FF2B5EF4-FFF2-40B4-BE49-F238E27FC236}">
                    <a16:creationId xmlns:a16="http://schemas.microsoft.com/office/drawing/2014/main" id="{D5396BB3-0E30-B2B4-DA2E-CD561CBCF75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59240" y="3653897"/>
                <a:ext cx="4172979" cy="824207"/>
              </a:xfrm>
              <a:prstGeom prst="roundRect">
                <a:avLst/>
              </a:prstGeom>
              <a:solidFill>
                <a:schemeClr val="accent6">
                  <a:alpha val="50196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sz="2000" b="1" noProof="0" dirty="0">
                    <a:latin typeface="Avenir Next LT Pro" panose="020B0504020202020204" pitchFamily="34" charset="77"/>
                  </a:rPr>
                  <a:t>Hibernation season conditions</a:t>
                </a:r>
                <a:endParaRPr lang="en-CA" sz="2000" b="1" noProof="0" dirty="0">
                  <a:latin typeface="Avenir Next LT Pro" panose="020B0504020202020204" pitchFamily="34" charset="77"/>
                  <a:ea typeface="Cambria Math" panose="02040503050406030204" pitchFamily="18" charset="0"/>
                </a:endParaRPr>
              </a:p>
            </p:txBody>
          </p:sp>
          <p:sp>
            <p:nvSpPr>
              <p:cNvPr id="24" name="Forme libre 14">
                <a:extLst>
                  <a:ext uri="{FF2B5EF4-FFF2-40B4-BE49-F238E27FC236}">
                    <a16:creationId xmlns:a16="http://schemas.microsoft.com/office/drawing/2014/main" id="{2FED85DE-992B-C7E4-F2ED-F33D6F68F7B5}"/>
                  </a:ext>
                </a:extLst>
              </p:cNvPr>
              <p:cNvSpPr/>
              <p:nvPr/>
            </p:nvSpPr>
            <p:spPr>
              <a:xfrm>
                <a:off x="2255034" y="2644844"/>
                <a:ext cx="240225" cy="1009054"/>
              </a:xfrm>
              <a:custGeom>
                <a:avLst/>
                <a:gdLst>
                  <a:gd name="connsiteX0" fmla="*/ 17416 w 686157"/>
                  <a:gd name="connsiteY0" fmla="*/ 0 h 1542197"/>
                  <a:gd name="connsiteX1" fmla="*/ 85655 w 686157"/>
                  <a:gd name="connsiteY1" fmla="*/ 900753 h 1542197"/>
                  <a:gd name="connsiteX2" fmla="*/ 686157 w 686157"/>
                  <a:gd name="connsiteY2" fmla="*/ 1542197 h 154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86157" h="1542197">
                    <a:moveTo>
                      <a:pt x="17416" y="0"/>
                    </a:moveTo>
                    <a:cubicBezTo>
                      <a:pt x="-4193" y="321860"/>
                      <a:pt x="-25802" y="643720"/>
                      <a:pt x="85655" y="900753"/>
                    </a:cubicBezTo>
                    <a:cubicBezTo>
                      <a:pt x="197112" y="1157786"/>
                      <a:pt x="441634" y="1349991"/>
                      <a:pt x="686157" y="1542197"/>
                    </a:cubicBezTo>
                  </a:path>
                </a:pathLst>
              </a:custGeom>
              <a:noFill/>
              <a:ln w="38100">
                <a:solidFill>
                  <a:schemeClr val="accent6"/>
                </a:solidFill>
                <a:prstDash val="dash"/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050" noProof="0" dirty="0"/>
              </a:p>
            </p:txBody>
          </p:sp>
          <p:sp>
            <p:nvSpPr>
              <p:cNvPr id="25" name="Rectangle : coins arrondis 15">
                <a:extLst>
                  <a:ext uri="{FF2B5EF4-FFF2-40B4-BE49-F238E27FC236}">
                    <a16:creationId xmlns:a16="http://schemas.microsoft.com/office/drawing/2014/main" id="{80A07401-D8B2-8633-5217-914E3BE96E4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019703" y="3239015"/>
                <a:ext cx="3129933" cy="813536"/>
              </a:xfrm>
              <a:prstGeom prst="roundRect">
                <a:avLst/>
              </a:prstGeom>
              <a:solidFill>
                <a:schemeClr val="accent6">
                  <a:alpha val="50196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sz="2000" b="1" noProof="0" dirty="0">
                    <a:latin typeface="Avenir Next LT Pro" panose="020B0504020202020204" pitchFamily="34" charset="77"/>
                  </a:rPr>
                  <a:t>Seasons length</a:t>
                </a:r>
                <a:endParaRPr lang="en-CA" sz="2000" b="1" noProof="0" dirty="0">
                  <a:latin typeface="Avenir Next LT Pro" panose="020B0504020202020204" pitchFamily="34" charset="77"/>
                  <a:ea typeface="Cambria Math" panose="02040503050406030204" pitchFamily="18" charset="0"/>
                </a:endParaRPr>
              </a:p>
            </p:txBody>
          </p:sp>
          <p:sp>
            <p:nvSpPr>
              <p:cNvPr id="26" name="Forme libre 16">
                <a:extLst>
                  <a:ext uri="{FF2B5EF4-FFF2-40B4-BE49-F238E27FC236}">
                    <a16:creationId xmlns:a16="http://schemas.microsoft.com/office/drawing/2014/main" id="{07525C8F-E751-8AD3-2E6E-A6E43DF888D0}"/>
                  </a:ext>
                </a:extLst>
              </p:cNvPr>
              <p:cNvSpPr/>
              <p:nvPr/>
            </p:nvSpPr>
            <p:spPr>
              <a:xfrm flipH="1">
                <a:off x="6610485" y="2213310"/>
                <a:ext cx="1868362" cy="1024293"/>
              </a:xfrm>
              <a:custGeom>
                <a:avLst/>
                <a:gdLst>
                  <a:gd name="connsiteX0" fmla="*/ 0 w 2606722"/>
                  <a:gd name="connsiteY0" fmla="*/ 0 h 1173707"/>
                  <a:gd name="connsiteX1" fmla="*/ 982639 w 2606722"/>
                  <a:gd name="connsiteY1" fmla="*/ 272955 h 1173707"/>
                  <a:gd name="connsiteX2" fmla="*/ 2279176 w 2606722"/>
                  <a:gd name="connsiteY2" fmla="*/ 818865 h 1173707"/>
                  <a:gd name="connsiteX3" fmla="*/ 2606722 w 2606722"/>
                  <a:gd name="connsiteY3" fmla="*/ 1173707 h 11737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06722" h="1173707">
                    <a:moveTo>
                      <a:pt x="0" y="0"/>
                    </a:moveTo>
                    <a:cubicBezTo>
                      <a:pt x="301388" y="68239"/>
                      <a:pt x="602776" y="136478"/>
                      <a:pt x="982639" y="272955"/>
                    </a:cubicBezTo>
                    <a:cubicBezTo>
                      <a:pt x="1362502" y="409432"/>
                      <a:pt x="2008496" y="668740"/>
                      <a:pt x="2279176" y="818865"/>
                    </a:cubicBezTo>
                    <a:cubicBezTo>
                      <a:pt x="2549856" y="968990"/>
                      <a:pt x="2578289" y="1071348"/>
                      <a:pt x="2606722" y="1173707"/>
                    </a:cubicBezTo>
                  </a:path>
                </a:pathLst>
              </a:custGeom>
              <a:noFill/>
              <a:ln w="38100">
                <a:solidFill>
                  <a:schemeClr val="accent6"/>
                </a:solidFill>
                <a:prstDash val="dash"/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050" noProof="0" dirty="0"/>
              </a:p>
            </p:txBody>
          </p:sp>
          <p:grpSp>
            <p:nvGrpSpPr>
              <p:cNvPr id="27" name="Groupe 12">
                <a:extLst>
                  <a:ext uri="{FF2B5EF4-FFF2-40B4-BE49-F238E27FC236}">
                    <a16:creationId xmlns:a16="http://schemas.microsoft.com/office/drawing/2014/main" id="{FDDBDE3A-0298-489F-C867-B6FBCDC8D115}"/>
                  </a:ext>
                </a:extLst>
              </p:cNvPr>
              <p:cNvGrpSpPr/>
              <p:nvPr/>
            </p:nvGrpSpPr>
            <p:grpSpPr>
              <a:xfrm>
                <a:off x="6858001" y="577476"/>
                <a:ext cx="4667216" cy="2092545"/>
                <a:chOff x="5079593" y="481424"/>
                <a:chExt cx="4667216" cy="2092545"/>
              </a:xfrm>
            </p:grpSpPr>
            <p:sp>
              <p:nvSpPr>
                <p:cNvPr id="30" name="Rectangle : coins arrondis 6">
                  <a:extLst>
                    <a:ext uri="{FF2B5EF4-FFF2-40B4-BE49-F238E27FC236}">
                      <a16:creationId xmlns:a16="http://schemas.microsoft.com/office/drawing/2014/main" id="{8BFB9A3D-2E29-861A-A1E9-FB58DD25C11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5079593" y="481424"/>
                  <a:ext cx="1953372" cy="657967"/>
                </a:xfrm>
                <a:prstGeom prst="roundRect">
                  <a:avLst/>
                </a:prstGeom>
                <a:solidFill>
                  <a:schemeClr val="accent1">
                    <a:alpha val="50196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CA" b="1" noProof="0" dirty="0">
                      <a:latin typeface="Avenir Next LT Pro" panose="020B0504020202020204" pitchFamily="34" charset="77"/>
                    </a:rPr>
                    <a:t>Active season ➚</a:t>
                  </a:r>
                  <a:endParaRPr lang="en-CA" b="1" noProof="0" dirty="0">
                    <a:latin typeface="Avenir Next LT Pro" panose="020B0504020202020204" pitchFamily="34" charset="77"/>
                    <a:ea typeface="Cambria Math" panose="02040503050406030204" pitchFamily="18" charset="0"/>
                  </a:endParaRPr>
                </a:p>
              </p:txBody>
            </p:sp>
            <p:pic>
              <p:nvPicPr>
                <p:cNvPr id="31" name="Image 9" descr="Une image contenant dessin, croquis, noir, art&#10;&#10;Description générée automatiquement">
                  <a:extLst>
                    <a:ext uri="{FF2B5EF4-FFF2-40B4-BE49-F238E27FC236}">
                      <a16:creationId xmlns:a16="http://schemas.microsoft.com/office/drawing/2014/main" id="{6B93EB6B-662E-60E9-CDBA-F808195AF70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17815" t="63021" r="18034"/>
                <a:stretch/>
              </p:blipFill>
              <p:spPr>
                <a:xfrm>
                  <a:off x="5615771" y="927275"/>
                  <a:ext cx="2856704" cy="1646694"/>
                </a:xfrm>
                <a:prstGeom prst="rect">
                  <a:avLst/>
                </a:prstGeom>
              </p:spPr>
            </p:pic>
            <p:sp>
              <p:nvSpPr>
                <p:cNvPr id="32" name="Rectangle : coins arrondis 11">
                  <a:extLst>
                    <a:ext uri="{FF2B5EF4-FFF2-40B4-BE49-F238E27FC236}">
                      <a16:creationId xmlns:a16="http://schemas.microsoft.com/office/drawing/2014/main" id="{6A432B48-6E06-D9C6-381E-6570DAE5DFC2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7190194" y="810407"/>
                  <a:ext cx="2556615" cy="652982"/>
                </a:xfrm>
                <a:prstGeom prst="roundRect">
                  <a:avLst/>
                </a:prstGeom>
                <a:solidFill>
                  <a:schemeClr val="accent1">
                    <a:alpha val="50196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CA" b="1" noProof="0" dirty="0">
                      <a:latin typeface="Avenir Next LT Pro" panose="020B0504020202020204" pitchFamily="34" charset="77"/>
                    </a:rPr>
                    <a:t>Hibernation➘</a:t>
                  </a:r>
                  <a:endParaRPr lang="en-CA" b="1" noProof="0" dirty="0">
                    <a:latin typeface="Avenir Next LT Pro" panose="020B0504020202020204" pitchFamily="34" charset="77"/>
                    <a:ea typeface="Cambria Math" panose="02040503050406030204" pitchFamily="18" charset="0"/>
                  </a:endParaRPr>
                </a:p>
              </p:txBody>
            </p:sp>
          </p:grpSp>
          <p:cxnSp>
            <p:nvCxnSpPr>
              <p:cNvPr id="28" name="Connecteur en arc 18">
                <a:extLst>
                  <a:ext uri="{FF2B5EF4-FFF2-40B4-BE49-F238E27FC236}">
                    <a16:creationId xmlns:a16="http://schemas.microsoft.com/office/drawing/2014/main" id="{EBF00321-1E7D-558F-D030-021FD8728CC7}"/>
                  </a:ext>
                </a:extLst>
              </p:cNvPr>
              <p:cNvCxnSpPr>
                <a:cxnSpLocks/>
                <a:stCxn id="16" idx="3"/>
                <a:endCxn id="30" idx="1"/>
              </p:cNvCxnSpPr>
              <p:nvPr/>
            </p:nvCxnSpPr>
            <p:spPr>
              <a:xfrm flipV="1">
                <a:off x="5775163" y="906460"/>
                <a:ext cx="1082837" cy="946411"/>
              </a:xfrm>
              <a:prstGeom prst="curvedConnector3">
                <a:avLst>
                  <a:gd name="adj1" fmla="val 50000"/>
                </a:avLst>
              </a:prstGeom>
              <a:ln w="38100">
                <a:solidFill>
                  <a:schemeClr val="accent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Forme libre 28">
                <a:extLst>
                  <a:ext uri="{FF2B5EF4-FFF2-40B4-BE49-F238E27FC236}">
                    <a16:creationId xmlns:a16="http://schemas.microsoft.com/office/drawing/2014/main" id="{47FB8152-90C0-7399-E564-58117D61466D}"/>
                  </a:ext>
                </a:extLst>
              </p:cNvPr>
              <p:cNvSpPr/>
              <p:nvPr/>
            </p:nvSpPr>
            <p:spPr>
              <a:xfrm>
                <a:off x="10097867" y="2008253"/>
                <a:ext cx="936709" cy="2278806"/>
              </a:xfrm>
              <a:custGeom>
                <a:avLst/>
                <a:gdLst>
                  <a:gd name="connsiteX0" fmla="*/ 0 w 573206"/>
                  <a:gd name="connsiteY0" fmla="*/ 0 h 887105"/>
                  <a:gd name="connsiteX1" fmla="*/ 477671 w 573206"/>
                  <a:gd name="connsiteY1" fmla="*/ 368490 h 887105"/>
                  <a:gd name="connsiteX2" fmla="*/ 573206 w 573206"/>
                  <a:gd name="connsiteY2" fmla="*/ 887105 h 8871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73206" h="887105">
                    <a:moveTo>
                      <a:pt x="0" y="0"/>
                    </a:moveTo>
                    <a:cubicBezTo>
                      <a:pt x="191068" y="110319"/>
                      <a:pt x="382137" y="220639"/>
                      <a:pt x="477671" y="368490"/>
                    </a:cubicBezTo>
                    <a:cubicBezTo>
                      <a:pt x="573205" y="516341"/>
                      <a:pt x="573205" y="701723"/>
                      <a:pt x="573206" y="887105"/>
                    </a:cubicBezTo>
                  </a:path>
                </a:pathLst>
              </a:custGeom>
              <a:noFill/>
              <a:ln w="38100">
                <a:solidFill>
                  <a:schemeClr val="accent1"/>
                </a:solidFill>
                <a:headEnd type="none" w="med" len="med"/>
                <a:tailEnd type="triangle" w="med" len="med"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573206"/>
                          <a:gd name="connsiteY0" fmla="*/ 0 h 887105"/>
                          <a:gd name="connsiteX1" fmla="*/ 477671 w 573206"/>
                          <a:gd name="connsiteY1" fmla="*/ 368490 h 887105"/>
                          <a:gd name="connsiteX2" fmla="*/ 573206 w 573206"/>
                          <a:gd name="connsiteY2" fmla="*/ 887105 h 88710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</a:cxnLst>
                        <a:rect l="l" t="t" r="r" b="b"/>
                        <a:pathLst>
                          <a:path w="573206" h="887105" extrusionOk="0">
                            <a:moveTo>
                              <a:pt x="0" y="0"/>
                            </a:moveTo>
                            <a:cubicBezTo>
                              <a:pt x="166656" y="95261"/>
                              <a:pt x="363541" y="227618"/>
                              <a:pt x="477671" y="368490"/>
                            </a:cubicBezTo>
                            <a:cubicBezTo>
                              <a:pt x="586088" y="519053"/>
                              <a:pt x="553187" y="702360"/>
                              <a:pt x="573206" y="887105"/>
                            </a:cubicBezTo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050" noProof="0" dirty="0"/>
              </a:p>
            </p:txBody>
          </p:sp>
        </p:grp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CA736590-8667-16C4-5AE2-DE147603A56E}"/>
                </a:ext>
              </a:extLst>
            </p:cNvPr>
            <p:cNvSpPr/>
            <p:nvPr/>
          </p:nvSpPr>
          <p:spPr>
            <a:xfrm>
              <a:off x="917999" y="4286896"/>
              <a:ext cx="1988348" cy="110932"/>
            </a:xfrm>
            <a:custGeom>
              <a:avLst/>
              <a:gdLst>
                <a:gd name="connsiteX0" fmla="*/ 0 w 2423886"/>
                <a:gd name="connsiteY0" fmla="*/ 0 h 386975"/>
                <a:gd name="connsiteX1" fmla="*/ 406400 w 2423886"/>
                <a:gd name="connsiteY1" fmla="*/ 348343 h 386975"/>
                <a:gd name="connsiteX2" fmla="*/ 2423886 w 2423886"/>
                <a:gd name="connsiteY2" fmla="*/ 362857 h 386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23886" h="386975">
                  <a:moveTo>
                    <a:pt x="0" y="0"/>
                  </a:moveTo>
                  <a:cubicBezTo>
                    <a:pt x="1209" y="143933"/>
                    <a:pt x="2419" y="287867"/>
                    <a:pt x="406400" y="348343"/>
                  </a:cubicBezTo>
                  <a:cubicBezTo>
                    <a:pt x="810381" y="408819"/>
                    <a:pt x="1617133" y="385838"/>
                    <a:pt x="2423886" y="362857"/>
                  </a:cubicBezTo>
                </a:path>
              </a:pathLst>
            </a:custGeom>
            <a:noFill/>
            <a:ln w="38100">
              <a:solidFill>
                <a:schemeClr val="accent6"/>
              </a:solidFill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noProof="0" dirty="0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3722136F-74C4-5EE4-377D-D0F94C23696F}"/>
                </a:ext>
              </a:extLst>
            </p:cNvPr>
            <p:cNvSpPr/>
            <p:nvPr/>
          </p:nvSpPr>
          <p:spPr>
            <a:xfrm>
              <a:off x="1878469" y="3240294"/>
              <a:ext cx="1048083" cy="798550"/>
            </a:xfrm>
            <a:custGeom>
              <a:avLst/>
              <a:gdLst>
                <a:gd name="connsiteX0" fmla="*/ 0 w 1727200"/>
                <a:gd name="connsiteY0" fmla="*/ 0 h 783771"/>
                <a:gd name="connsiteX1" fmla="*/ 333829 w 1727200"/>
                <a:gd name="connsiteY1" fmla="*/ 290286 h 783771"/>
                <a:gd name="connsiteX2" fmla="*/ 1161143 w 1727200"/>
                <a:gd name="connsiteY2" fmla="*/ 638628 h 783771"/>
                <a:gd name="connsiteX3" fmla="*/ 1727200 w 1727200"/>
                <a:gd name="connsiteY3" fmla="*/ 783771 h 783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27200" h="783771">
                  <a:moveTo>
                    <a:pt x="0" y="0"/>
                  </a:moveTo>
                  <a:cubicBezTo>
                    <a:pt x="70152" y="91924"/>
                    <a:pt x="140305" y="183848"/>
                    <a:pt x="333829" y="290286"/>
                  </a:cubicBezTo>
                  <a:cubicBezTo>
                    <a:pt x="527353" y="396724"/>
                    <a:pt x="928915" y="556381"/>
                    <a:pt x="1161143" y="638628"/>
                  </a:cubicBezTo>
                  <a:cubicBezTo>
                    <a:pt x="1393371" y="720875"/>
                    <a:pt x="1560285" y="752323"/>
                    <a:pt x="1727200" y="783771"/>
                  </a:cubicBezTo>
                </a:path>
              </a:pathLst>
            </a:custGeom>
            <a:noFill/>
            <a:ln w="38100">
              <a:solidFill>
                <a:schemeClr val="accent6"/>
              </a:solidFill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noProof="0" dirty="0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CB10ABCE-F8BA-4AA0-217A-8E1E11AE880D}"/>
                </a:ext>
              </a:extLst>
            </p:cNvPr>
            <p:cNvSpPr/>
            <p:nvPr/>
          </p:nvSpPr>
          <p:spPr>
            <a:xfrm>
              <a:off x="3763604" y="2948702"/>
              <a:ext cx="189911" cy="1014280"/>
            </a:xfrm>
            <a:custGeom>
              <a:avLst/>
              <a:gdLst>
                <a:gd name="connsiteX0" fmla="*/ 0 w 783772"/>
                <a:gd name="connsiteY0" fmla="*/ 0 h 899886"/>
                <a:gd name="connsiteX1" fmla="*/ 203200 w 783772"/>
                <a:gd name="connsiteY1" fmla="*/ 159657 h 899886"/>
                <a:gd name="connsiteX2" fmla="*/ 551543 w 783772"/>
                <a:gd name="connsiteY2" fmla="*/ 493486 h 899886"/>
                <a:gd name="connsiteX3" fmla="*/ 783772 w 783772"/>
                <a:gd name="connsiteY3" fmla="*/ 899886 h 899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3772" h="899886">
                  <a:moveTo>
                    <a:pt x="0" y="0"/>
                  </a:moveTo>
                  <a:cubicBezTo>
                    <a:pt x="55638" y="38704"/>
                    <a:pt x="111276" y="77409"/>
                    <a:pt x="203200" y="159657"/>
                  </a:cubicBezTo>
                  <a:cubicBezTo>
                    <a:pt x="295124" y="241905"/>
                    <a:pt x="454781" y="370115"/>
                    <a:pt x="551543" y="493486"/>
                  </a:cubicBezTo>
                  <a:cubicBezTo>
                    <a:pt x="648305" y="616857"/>
                    <a:pt x="716038" y="758371"/>
                    <a:pt x="783772" y="899886"/>
                  </a:cubicBezTo>
                </a:path>
              </a:pathLst>
            </a:custGeom>
            <a:noFill/>
            <a:ln w="38100">
              <a:solidFill>
                <a:schemeClr val="accent6"/>
              </a:solidFill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noProof="0" dirty="0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2F894C5A-6128-5CE0-58BC-13D1D4E68207}"/>
                </a:ext>
              </a:extLst>
            </p:cNvPr>
            <p:cNvSpPr/>
            <p:nvPr/>
          </p:nvSpPr>
          <p:spPr>
            <a:xfrm>
              <a:off x="7457516" y="4501359"/>
              <a:ext cx="1361676" cy="38320"/>
            </a:xfrm>
            <a:custGeom>
              <a:avLst/>
              <a:gdLst>
                <a:gd name="connsiteX0" fmla="*/ 0 w 2583542"/>
                <a:gd name="connsiteY0" fmla="*/ 58057 h 58057"/>
                <a:gd name="connsiteX1" fmla="*/ 1930400 w 2583542"/>
                <a:gd name="connsiteY1" fmla="*/ 14515 h 58057"/>
                <a:gd name="connsiteX2" fmla="*/ 2583542 w 2583542"/>
                <a:gd name="connsiteY2" fmla="*/ 0 h 58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83542" h="58057">
                  <a:moveTo>
                    <a:pt x="0" y="58057"/>
                  </a:moveTo>
                  <a:lnTo>
                    <a:pt x="1930400" y="14515"/>
                  </a:lnTo>
                  <a:lnTo>
                    <a:pt x="2583542" y="0"/>
                  </a:lnTo>
                </a:path>
              </a:pathLst>
            </a:custGeom>
            <a:noFill/>
            <a:ln w="57150">
              <a:solidFill>
                <a:srgbClr val="FF0000"/>
              </a:solidFill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noProof="0" dirty="0"/>
            </a:p>
          </p:txBody>
        </p:sp>
        <p:sp>
          <p:nvSpPr>
            <p:cNvPr id="12" name="Rectangle : coins arrondis 23">
              <a:extLst>
                <a:ext uri="{FF2B5EF4-FFF2-40B4-BE49-F238E27FC236}">
                  <a16:creationId xmlns:a16="http://schemas.microsoft.com/office/drawing/2014/main" id="{C17886B6-A62B-E340-6BE5-B2D0363B1B8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819191" y="4341116"/>
              <a:ext cx="1361677" cy="314875"/>
            </a:xfrm>
            <a:prstGeom prst="roundRect">
              <a:avLst/>
            </a:prstGeom>
            <a:solidFill>
              <a:srgbClr val="FF0000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2000" b="1" noProof="0" dirty="0">
                  <a:latin typeface="Avenir Next LT Pro" panose="020B0504020202020204" pitchFamily="34" charset="77"/>
                </a:rPr>
                <a:t>Behavior</a:t>
              </a:r>
              <a:endParaRPr lang="en-CA" sz="1600" b="1" noProof="0" dirty="0"/>
            </a:p>
          </p:txBody>
        </p:sp>
      </p:grpSp>
      <p:sp>
        <p:nvSpPr>
          <p:cNvPr id="33" name="Rectangle : coins arrondis 13">
            <a:extLst>
              <a:ext uri="{FF2B5EF4-FFF2-40B4-BE49-F238E27FC236}">
                <a16:creationId xmlns:a16="http://schemas.microsoft.com/office/drawing/2014/main" id="{36A74A9C-CDCE-4F4E-4D03-9BF81118A3F3}"/>
              </a:ext>
            </a:extLst>
          </p:cNvPr>
          <p:cNvSpPr>
            <a:spLocks/>
          </p:cNvSpPr>
          <p:nvPr/>
        </p:nvSpPr>
        <p:spPr>
          <a:xfrm>
            <a:off x="3861317" y="6073418"/>
            <a:ext cx="3023354" cy="748419"/>
          </a:xfrm>
          <a:prstGeom prst="roundRect">
            <a:avLst/>
          </a:prstGeom>
          <a:solidFill>
            <a:srgbClr val="7030A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000" b="1" noProof="0" dirty="0">
                <a:latin typeface="Avenir Next LT Pro" panose="020B0504020202020204" pitchFamily="34" charset="77"/>
              </a:rPr>
              <a:t>Mass at the beginning of the active season</a:t>
            </a:r>
            <a:endParaRPr lang="en-CA" sz="2000" b="1" noProof="0" dirty="0">
              <a:latin typeface="Avenir Next LT Pro" panose="020B0504020202020204" pitchFamily="34" charset="77"/>
              <a:ea typeface="Cambria Math" panose="02040503050406030204" pitchFamily="18" charset="0"/>
            </a:endParaRPr>
          </a:p>
        </p:txBody>
      </p:sp>
      <p:sp>
        <p:nvSpPr>
          <p:cNvPr id="36" name="Freeform 35">
            <a:extLst>
              <a:ext uri="{FF2B5EF4-FFF2-40B4-BE49-F238E27FC236}">
                <a16:creationId xmlns:a16="http://schemas.microsoft.com/office/drawing/2014/main" id="{5B5ABF14-4E69-918C-FCC7-C1EDFF58E354}"/>
              </a:ext>
            </a:extLst>
          </p:cNvPr>
          <p:cNvSpPr/>
          <p:nvPr/>
        </p:nvSpPr>
        <p:spPr>
          <a:xfrm>
            <a:off x="6055269" y="5196408"/>
            <a:ext cx="530884" cy="871541"/>
          </a:xfrm>
          <a:custGeom>
            <a:avLst/>
            <a:gdLst>
              <a:gd name="connsiteX0" fmla="*/ 70039 w 890654"/>
              <a:gd name="connsiteY0" fmla="*/ 890954 h 890954"/>
              <a:gd name="connsiteX1" fmla="*/ 81762 w 890654"/>
              <a:gd name="connsiteY1" fmla="*/ 550985 h 890954"/>
              <a:gd name="connsiteX2" fmla="*/ 890654 w 890654"/>
              <a:gd name="connsiteY2" fmla="*/ 0 h 8909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90654" h="890954">
                <a:moveTo>
                  <a:pt x="70039" y="890954"/>
                </a:moveTo>
                <a:cubicBezTo>
                  <a:pt x="7516" y="795215"/>
                  <a:pt x="-55007" y="699477"/>
                  <a:pt x="81762" y="550985"/>
                </a:cubicBezTo>
                <a:cubicBezTo>
                  <a:pt x="218531" y="402493"/>
                  <a:pt x="554592" y="201246"/>
                  <a:pt x="890654" y="0"/>
                </a:cubicBezTo>
              </a:path>
            </a:pathLst>
          </a:custGeom>
          <a:noFill/>
          <a:ln w="38100">
            <a:solidFill>
              <a:srgbClr val="7030A0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noProof="0" dirty="0"/>
          </a:p>
        </p:txBody>
      </p:sp>
      <p:sp>
        <p:nvSpPr>
          <p:cNvPr id="38" name="Freeform 37">
            <a:extLst>
              <a:ext uri="{FF2B5EF4-FFF2-40B4-BE49-F238E27FC236}">
                <a16:creationId xmlns:a16="http://schemas.microsoft.com/office/drawing/2014/main" id="{025C9C9E-1531-EC26-7B51-B33776C95D69}"/>
              </a:ext>
            </a:extLst>
          </p:cNvPr>
          <p:cNvSpPr/>
          <p:nvPr/>
        </p:nvSpPr>
        <p:spPr>
          <a:xfrm>
            <a:off x="7319556" y="5183985"/>
            <a:ext cx="610988" cy="871540"/>
          </a:xfrm>
          <a:custGeom>
            <a:avLst/>
            <a:gdLst>
              <a:gd name="connsiteX0" fmla="*/ 574430 w 750159"/>
              <a:gd name="connsiteY0" fmla="*/ 879230 h 879230"/>
              <a:gd name="connsiteX1" fmla="*/ 715107 w 750159"/>
              <a:gd name="connsiteY1" fmla="*/ 621323 h 879230"/>
              <a:gd name="connsiteX2" fmla="*/ 0 w 750159"/>
              <a:gd name="connsiteY2" fmla="*/ 0 h 879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0159" h="879230">
                <a:moveTo>
                  <a:pt x="574430" y="879230"/>
                </a:moveTo>
                <a:cubicBezTo>
                  <a:pt x="692637" y="823545"/>
                  <a:pt x="810845" y="767861"/>
                  <a:pt x="715107" y="621323"/>
                </a:cubicBezTo>
                <a:cubicBezTo>
                  <a:pt x="619369" y="474785"/>
                  <a:pt x="309684" y="237392"/>
                  <a:pt x="0" y="0"/>
                </a:cubicBezTo>
              </a:path>
            </a:pathLst>
          </a:custGeom>
          <a:noFill/>
          <a:ln w="38100">
            <a:solidFill>
              <a:srgbClr val="7030A0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noProof="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6B4237E-2F01-8647-E618-FE3510516C78}"/>
              </a:ext>
            </a:extLst>
          </p:cNvPr>
          <p:cNvSpPr txBox="1"/>
          <p:nvPr/>
        </p:nvSpPr>
        <p:spPr>
          <a:xfrm>
            <a:off x="102186" y="5087820"/>
            <a:ext cx="1776448" cy="584775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r>
              <a:rPr lang="en-CA" sz="3200" b="1" i="1" noProof="0" dirty="0">
                <a:solidFill>
                  <a:schemeClr val="accent6"/>
                </a:solidFill>
                <a:latin typeface="Avenir Next LT Pro" panose="020B0504020202020204" pitchFamily="34" charset="77"/>
              </a:rPr>
              <a:t>Triggers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70ADC51-B15C-2ED8-4CDD-432B57F5FD81}"/>
              </a:ext>
            </a:extLst>
          </p:cNvPr>
          <p:cNvSpPr txBox="1"/>
          <p:nvPr/>
        </p:nvSpPr>
        <p:spPr>
          <a:xfrm>
            <a:off x="3346069" y="5367780"/>
            <a:ext cx="1975797" cy="584775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none" rtlCol="0">
            <a:spAutoFit/>
          </a:bodyPr>
          <a:lstStyle/>
          <a:p>
            <a:r>
              <a:rPr lang="en-CA" sz="3200" b="1" i="1" noProof="0" dirty="0">
                <a:solidFill>
                  <a:srgbClr val="7030A0"/>
                </a:solidFill>
                <a:latin typeface="Avenir Next LT Pro" panose="020B0504020202020204" pitchFamily="34" charset="77"/>
              </a:rPr>
              <a:t>Structure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819F2AA-1FD6-D2E3-E742-51B5049A2DAE}"/>
              </a:ext>
            </a:extLst>
          </p:cNvPr>
          <p:cNvSpPr txBox="1"/>
          <p:nvPr/>
        </p:nvSpPr>
        <p:spPr>
          <a:xfrm>
            <a:off x="8443336" y="3950843"/>
            <a:ext cx="2605970" cy="5847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CA" sz="3200" b="1" i="1" noProof="0" dirty="0">
                <a:solidFill>
                  <a:srgbClr val="FF0000"/>
                </a:solidFill>
                <a:latin typeface="Avenir Next LT Pro" panose="020B0504020202020204" pitchFamily="34" charset="77"/>
              </a:rPr>
              <a:t>Implications</a:t>
            </a:r>
          </a:p>
        </p:txBody>
      </p:sp>
      <p:sp>
        <p:nvSpPr>
          <p:cNvPr id="44" name="Rectangle : coins arrondis 13">
            <a:extLst>
              <a:ext uri="{FF2B5EF4-FFF2-40B4-BE49-F238E27FC236}">
                <a16:creationId xmlns:a16="http://schemas.microsoft.com/office/drawing/2014/main" id="{7C97DBB1-4DA8-4D9D-7D1D-1FF2E645612D}"/>
              </a:ext>
            </a:extLst>
          </p:cNvPr>
          <p:cNvSpPr>
            <a:spLocks/>
          </p:cNvSpPr>
          <p:nvPr/>
        </p:nvSpPr>
        <p:spPr>
          <a:xfrm>
            <a:off x="6928221" y="6068974"/>
            <a:ext cx="2592296" cy="748419"/>
          </a:xfrm>
          <a:prstGeom prst="roundRect">
            <a:avLst/>
          </a:prstGeom>
          <a:solidFill>
            <a:srgbClr val="7030A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000" b="1" noProof="0" dirty="0">
                <a:latin typeface="Avenir Next LT Pro" panose="020B0504020202020204" pitchFamily="34" charset="77"/>
              </a:rPr>
              <a:t>Mass at the end of the active season</a:t>
            </a:r>
            <a:endParaRPr lang="en-CA" sz="2000" b="1" noProof="0" dirty="0">
              <a:latin typeface="Avenir Next LT Pro" panose="020B0504020202020204" pitchFamily="34" charset="77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90675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EA8145-73ED-8F6C-85FC-623B2FB20D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1FD2BCF-3BE3-54B6-C77E-70A2E231CFBE}"/>
              </a:ext>
            </a:extLst>
          </p:cNvPr>
          <p:cNvSpPr/>
          <p:nvPr/>
        </p:nvSpPr>
        <p:spPr>
          <a:xfrm>
            <a:off x="5177117" y="4904369"/>
            <a:ext cx="6156000" cy="828000"/>
          </a:xfrm>
          <a:prstGeom prst="roundRect">
            <a:avLst/>
          </a:prstGeom>
          <a:solidFill>
            <a:srgbClr val="7030A0">
              <a:alpha val="9804"/>
            </a:srgb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 : coins arrondis 4">
                <a:extLst>
                  <a:ext uri="{FF2B5EF4-FFF2-40B4-BE49-F238E27FC236}">
                    <a16:creationId xmlns:a16="http://schemas.microsoft.com/office/drawing/2014/main" id="{92F00C21-E6D4-FE48-57D9-A0D36686D54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017124" y="3449276"/>
                <a:ext cx="2463817" cy="617387"/>
              </a:xfrm>
              <a:prstGeom prst="roundRect">
                <a:avLst/>
              </a:prstGeom>
              <a:solidFill>
                <a:schemeClr val="accent1">
                  <a:alpha val="50196"/>
                </a:schemeClr>
              </a:solidFill>
              <a:ln w="381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sz="2800" b="1" noProof="0" dirty="0">
                    <a:latin typeface="Avenir Next LT Pro" panose="020B0504020202020204" pitchFamily="34" charset="77"/>
                  </a:rPr>
                  <a:t>Body mass </a:t>
                </a:r>
                <a14:m>
                  <m:oMath xmlns:m="http://schemas.openxmlformats.org/officeDocument/2006/math">
                    <m:r>
                      <a:rPr lang="en-CA" sz="2800" b="1" i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↗</m:t>
                    </m:r>
                  </m:oMath>
                </a14:m>
                <a:endParaRPr lang="en-CA" sz="2800" b="1" noProof="0" dirty="0"/>
              </a:p>
            </p:txBody>
          </p:sp>
        </mc:Choice>
        <mc:Fallback xmlns="">
          <p:sp>
            <p:nvSpPr>
              <p:cNvPr id="15" name="Rectangle : coins arrondis 4">
                <a:extLst>
                  <a:ext uri="{FF2B5EF4-FFF2-40B4-BE49-F238E27FC236}">
                    <a16:creationId xmlns:a16="http://schemas.microsoft.com/office/drawing/2014/main" id="{92F00C21-E6D4-FE48-57D9-A0D36686D5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7124" y="3449276"/>
                <a:ext cx="2463817" cy="617387"/>
              </a:xfrm>
              <a:prstGeom prst="roundRect">
                <a:avLst/>
              </a:prstGeom>
              <a:blipFill>
                <a:blip r:embed="rId2"/>
                <a:stretch>
                  <a:fillRect l="-2538" t="-1923" b="-15385"/>
                </a:stretch>
              </a:blipFill>
              <a:ln w="3810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Explosion 1 15">
            <a:extLst>
              <a:ext uri="{FF2B5EF4-FFF2-40B4-BE49-F238E27FC236}">
                <a16:creationId xmlns:a16="http://schemas.microsoft.com/office/drawing/2014/main" id="{3DD66839-27F2-10D1-CE96-55206CD535B8}"/>
              </a:ext>
            </a:extLst>
          </p:cNvPr>
          <p:cNvSpPr/>
          <p:nvPr/>
        </p:nvSpPr>
        <p:spPr>
          <a:xfrm>
            <a:off x="0" y="115714"/>
            <a:ext cx="3657599" cy="1736365"/>
          </a:xfrm>
          <a:prstGeom prst="irregularSeal1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300" b="1" noProof="0" dirty="0">
                <a:latin typeface="Avenir Next LT Pro" panose="020B0504020202020204" pitchFamily="34" charset="77"/>
              </a:rPr>
              <a:t>Climate change</a:t>
            </a:r>
          </a:p>
        </p:txBody>
      </p:sp>
      <p:sp>
        <p:nvSpPr>
          <p:cNvPr id="17" name="Rectangle : coins arrondis 22">
            <a:extLst>
              <a:ext uri="{FF2B5EF4-FFF2-40B4-BE49-F238E27FC236}">
                <a16:creationId xmlns:a16="http://schemas.microsoft.com/office/drawing/2014/main" id="{E060FA8C-0D54-674D-F3D3-02F191AE0F94}"/>
              </a:ext>
            </a:extLst>
          </p:cNvPr>
          <p:cNvSpPr>
            <a:spLocks noChangeAspect="1"/>
          </p:cNvSpPr>
          <p:nvPr/>
        </p:nvSpPr>
        <p:spPr>
          <a:xfrm>
            <a:off x="7273221" y="2031694"/>
            <a:ext cx="1839453" cy="617384"/>
          </a:xfrm>
          <a:prstGeom prst="roundRect">
            <a:avLst/>
          </a:prstGeom>
          <a:solidFill>
            <a:schemeClr val="accent1">
              <a:alpha val="50196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800" b="1" noProof="0" dirty="0">
                <a:latin typeface="Avenir Next LT Pro" panose="020B0504020202020204" pitchFamily="34" charset="77"/>
              </a:rPr>
              <a:t>Plasticity</a:t>
            </a:r>
            <a:endParaRPr lang="en-CA" sz="2800" b="1" noProof="0" dirty="0"/>
          </a:p>
        </p:txBody>
      </p:sp>
      <p:sp>
        <p:nvSpPr>
          <p:cNvPr id="18" name="Rectangle : coins arrondis 23">
            <a:extLst>
              <a:ext uri="{FF2B5EF4-FFF2-40B4-BE49-F238E27FC236}">
                <a16:creationId xmlns:a16="http://schemas.microsoft.com/office/drawing/2014/main" id="{A7BB87B7-0970-B1C1-A9C5-468D24217FC9}"/>
              </a:ext>
            </a:extLst>
          </p:cNvPr>
          <p:cNvSpPr>
            <a:spLocks noChangeAspect="1"/>
          </p:cNvSpPr>
          <p:nvPr/>
        </p:nvSpPr>
        <p:spPr>
          <a:xfrm>
            <a:off x="4468983" y="3115668"/>
            <a:ext cx="1897531" cy="627675"/>
          </a:xfrm>
          <a:prstGeom prst="roundRect">
            <a:avLst/>
          </a:prstGeom>
          <a:solidFill>
            <a:schemeClr val="accent1">
              <a:alpha val="50196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800" b="1" noProof="0" dirty="0">
                <a:latin typeface="Avenir Next LT Pro" panose="020B0504020202020204" pitchFamily="34" charset="77"/>
              </a:rPr>
              <a:t>Evolution</a:t>
            </a:r>
            <a:endParaRPr lang="en-CA" b="1" noProof="0" dirty="0"/>
          </a:p>
        </p:txBody>
      </p:sp>
      <p:sp>
        <p:nvSpPr>
          <p:cNvPr id="19" name="Forme libre 26">
            <a:extLst>
              <a:ext uri="{FF2B5EF4-FFF2-40B4-BE49-F238E27FC236}">
                <a16:creationId xmlns:a16="http://schemas.microsoft.com/office/drawing/2014/main" id="{987B8484-9FFB-F4C0-814F-EF382F2AD91B}"/>
              </a:ext>
            </a:extLst>
          </p:cNvPr>
          <p:cNvSpPr/>
          <p:nvPr/>
        </p:nvSpPr>
        <p:spPr>
          <a:xfrm>
            <a:off x="8259987" y="2684907"/>
            <a:ext cx="45719" cy="715698"/>
          </a:xfrm>
          <a:custGeom>
            <a:avLst/>
            <a:gdLst>
              <a:gd name="connsiteX0" fmla="*/ 0 w 573206"/>
              <a:gd name="connsiteY0" fmla="*/ 0 h 887105"/>
              <a:gd name="connsiteX1" fmla="*/ 477671 w 573206"/>
              <a:gd name="connsiteY1" fmla="*/ 368490 h 887105"/>
              <a:gd name="connsiteX2" fmla="*/ 573206 w 573206"/>
              <a:gd name="connsiteY2" fmla="*/ 887105 h 8871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73206" h="887105">
                <a:moveTo>
                  <a:pt x="0" y="0"/>
                </a:moveTo>
                <a:cubicBezTo>
                  <a:pt x="191068" y="110319"/>
                  <a:pt x="382137" y="220639"/>
                  <a:pt x="477671" y="368490"/>
                </a:cubicBezTo>
                <a:cubicBezTo>
                  <a:pt x="573205" y="516341"/>
                  <a:pt x="573205" y="701723"/>
                  <a:pt x="573206" y="887105"/>
                </a:cubicBezTo>
              </a:path>
            </a:pathLst>
          </a:custGeom>
          <a:noFill/>
          <a:ln w="76200">
            <a:solidFill>
              <a:schemeClr val="accent1"/>
            </a:solidFill>
            <a:headEnd type="none" w="med" len="med"/>
            <a:tailEnd type="triangle" w="med" len="me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573206"/>
                      <a:gd name="connsiteY0" fmla="*/ 0 h 887105"/>
                      <a:gd name="connsiteX1" fmla="*/ 477671 w 573206"/>
                      <a:gd name="connsiteY1" fmla="*/ 368490 h 887105"/>
                      <a:gd name="connsiteX2" fmla="*/ 573206 w 573206"/>
                      <a:gd name="connsiteY2" fmla="*/ 887105 h 8871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573206" h="887105" extrusionOk="0">
                        <a:moveTo>
                          <a:pt x="0" y="0"/>
                        </a:moveTo>
                        <a:cubicBezTo>
                          <a:pt x="166656" y="95261"/>
                          <a:pt x="363541" y="227618"/>
                          <a:pt x="477671" y="368490"/>
                        </a:cubicBezTo>
                        <a:cubicBezTo>
                          <a:pt x="586088" y="519053"/>
                          <a:pt x="553187" y="702360"/>
                          <a:pt x="573206" y="887105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050" noProof="0" dirty="0"/>
          </a:p>
        </p:txBody>
      </p:sp>
      <p:sp>
        <p:nvSpPr>
          <p:cNvPr id="20" name="Forme libre 27">
            <a:extLst>
              <a:ext uri="{FF2B5EF4-FFF2-40B4-BE49-F238E27FC236}">
                <a16:creationId xmlns:a16="http://schemas.microsoft.com/office/drawing/2014/main" id="{F8B164FE-6AFF-E0FD-709C-3C71C4F635C1}"/>
              </a:ext>
            </a:extLst>
          </p:cNvPr>
          <p:cNvSpPr/>
          <p:nvPr/>
        </p:nvSpPr>
        <p:spPr>
          <a:xfrm>
            <a:off x="6344816" y="3662780"/>
            <a:ext cx="667619" cy="148461"/>
          </a:xfrm>
          <a:custGeom>
            <a:avLst/>
            <a:gdLst>
              <a:gd name="connsiteX0" fmla="*/ 0 w 1487606"/>
              <a:gd name="connsiteY0" fmla="*/ 0 h 437519"/>
              <a:gd name="connsiteX1" fmla="*/ 518615 w 1487606"/>
              <a:gd name="connsiteY1" fmla="*/ 368489 h 437519"/>
              <a:gd name="connsiteX2" fmla="*/ 1487606 w 1487606"/>
              <a:gd name="connsiteY2" fmla="*/ 436728 h 437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87606" h="437519">
                <a:moveTo>
                  <a:pt x="0" y="0"/>
                </a:moveTo>
                <a:cubicBezTo>
                  <a:pt x="135340" y="147850"/>
                  <a:pt x="270681" y="295701"/>
                  <a:pt x="518615" y="368489"/>
                </a:cubicBezTo>
                <a:cubicBezTo>
                  <a:pt x="766549" y="441277"/>
                  <a:pt x="1127077" y="439002"/>
                  <a:pt x="1487606" y="436728"/>
                </a:cubicBezTo>
              </a:path>
            </a:pathLst>
          </a:custGeom>
          <a:noFill/>
          <a:ln w="76200">
            <a:solidFill>
              <a:schemeClr val="accent1"/>
            </a:solidFill>
            <a:prstDash val="solid"/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050" noProof="0" dirty="0"/>
          </a:p>
        </p:txBody>
      </p:sp>
      <p:sp>
        <p:nvSpPr>
          <p:cNvPr id="21" name="Forme libre 7">
            <a:extLst>
              <a:ext uri="{FF2B5EF4-FFF2-40B4-BE49-F238E27FC236}">
                <a16:creationId xmlns:a16="http://schemas.microsoft.com/office/drawing/2014/main" id="{FD6CF61B-6CCC-2FB6-BC8A-AD167F2B47D7}"/>
              </a:ext>
            </a:extLst>
          </p:cNvPr>
          <p:cNvSpPr/>
          <p:nvPr/>
        </p:nvSpPr>
        <p:spPr>
          <a:xfrm>
            <a:off x="198951" y="1521325"/>
            <a:ext cx="575676" cy="2270062"/>
          </a:xfrm>
          <a:custGeom>
            <a:avLst/>
            <a:gdLst>
              <a:gd name="connsiteX0" fmla="*/ 463790 w 463790"/>
              <a:gd name="connsiteY0" fmla="*/ 0 h 846162"/>
              <a:gd name="connsiteX1" fmla="*/ 40710 w 463790"/>
              <a:gd name="connsiteY1" fmla="*/ 286603 h 846162"/>
              <a:gd name="connsiteX2" fmla="*/ 40710 w 463790"/>
              <a:gd name="connsiteY2" fmla="*/ 846162 h 846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3790" h="846162">
                <a:moveTo>
                  <a:pt x="463790" y="0"/>
                </a:moveTo>
                <a:cubicBezTo>
                  <a:pt x="287506" y="72788"/>
                  <a:pt x="111223" y="145576"/>
                  <a:pt x="40710" y="286603"/>
                </a:cubicBezTo>
                <a:cubicBezTo>
                  <a:pt x="-29803" y="427630"/>
                  <a:pt x="5453" y="636896"/>
                  <a:pt x="40710" y="846162"/>
                </a:cubicBezTo>
              </a:path>
            </a:pathLst>
          </a:custGeom>
          <a:noFill/>
          <a:ln w="38100">
            <a:solidFill>
              <a:schemeClr val="accent6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050" noProof="0" dirty="0"/>
          </a:p>
        </p:txBody>
      </p:sp>
      <p:sp>
        <p:nvSpPr>
          <p:cNvPr id="22" name="Rectangle : coins arrondis 10">
            <a:extLst>
              <a:ext uri="{FF2B5EF4-FFF2-40B4-BE49-F238E27FC236}">
                <a16:creationId xmlns:a16="http://schemas.microsoft.com/office/drawing/2014/main" id="{7AB70C59-4BBC-B51D-8E10-2489D4045969}"/>
              </a:ext>
            </a:extLst>
          </p:cNvPr>
          <p:cNvSpPr>
            <a:spLocks/>
          </p:cNvSpPr>
          <p:nvPr/>
        </p:nvSpPr>
        <p:spPr>
          <a:xfrm>
            <a:off x="27199" y="3833016"/>
            <a:ext cx="2384793" cy="749194"/>
          </a:xfrm>
          <a:prstGeom prst="roundRect">
            <a:avLst/>
          </a:prstGeom>
          <a:solidFill>
            <a:schemeClr val="accent6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000" b="1" noProof="0" dirty="0">
                <a:latin typeface="Avenir Next LT Pro" panose="020B0504020202020204" pitchFamily="34" charset="77"/>
              </a:rPr>
              <a:t>Growing season conditions</a:t>
            </a:r>
            <a:endParaRPr lang="en-CA" sz="2000" b="1" noProof="0" dirty="0">
              <a:latin typeface="Avenir Next LT Pro" panose="020B0504020202020204" pitchFamily="34" charset="77"/>
              <a:ea typeface="Cambria Math" panose="02040503050406030204" pitchFamily="18" charset="0"/>
            </a:endParaRPr>
          </a:p>
        </p:txBody>
      </p:sp>
      <p:sp>
        <p:nvSpPr>
          <p:cNvPr id="23" name="Rectangle : coins arrondis 13">
            <a:extLst>
              <a:ext uri="{FF2B5EF4-FFF2-40B4-BE49-F238E27FC236}">
                <a16:creationId xmlns:a16="http://schemas.microsoft.com/office/drawing/2014/main" id="{DE145953-AE02-B713-250F-73E39616A639}"/>
              </a:ext>
            </a:extLst>
          </p:cNvPr>
          <p:cNvSpPr>
            <a:spLocks/>
          </p:cNvSpPr>
          <p:nvPr/>
        </p:nvSpPr>
        <p:spPr>
          <a:xfrm>
            <a:off x="417519" y="2656395"/>
            <a:ext cx="2642883" cy="673787"/>
          </a:xfrm>
          <a:prstGeom prst="roundRect">
            <a:avLst/>
          </a:prstGeom>
          <a:solidFill>
            <a:schemeClr val="accent6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000" b="1" noProof="0" dirty="0">
                <a:latin typeface="Avenir Next LT Pro" panose="020B0504020202020204" pitchFamily="34" charset="77"/>
              </a:rPr>
              <a:t>Hibernation season conditions</a:t>
            </a:r>
            <a:endParaRPr lang="en-CA" sz="2000" b="1" noProof="0" dirty="0">
              <a:latin typeface="Avenir Next LT Pro" panose="020B0504020202020204" pitchFamily="34" charset="77"/>
              <a:ea typeface="Cambria Math" panose="02040503050406030204" pitchFamily="18" charset="0"/>
            </a:endParaRPr>
          </a:p>
        </p:txBody>
      </p:sp>
      <p:sp>
        <p:nvSpPr>
          <p:cNvPr id="24" name="Forme libre 14">
            <a:extLst>
              <a:ext uri="{FF2B5EF4-FFF2-40B4-BE49-F238E27FC236}">
                <a16:creationId xmlns:a16="http://schemas.microsoft.com/office/drawing/2014/main" id="{E945DDD7-4E87-A234-2545-D541A1454CCE}"/>
              </a:ext>
            </a:extLst>
          </p:cNvPr>
          <p:cNvSpPr/>
          <p:nvPr/>
        </p:nvSpPr>
        <p:spPr>
          <a:xfrm>
            <a:off x="1428188" y="1831497"/>
            <a:ext cx="152142" cy="824899"/>
          </a:xfrm>
          <a:custGeom>
            <a:avLst/>
            <a:gdLst>
              <a:gd name="connsiteX0" fmla="*/ 17416 w 686157"/>
              <a:gd name="connsiteY0" fmla="*/ 0 h 1542197"/>
              <a:gd name="connsiteX1" fmla="*/ 85655 w 686157"/>
              <a:gd name="connsiteY1" fmla="*/ 900753 h 1542197"/>
              <a:gd name="connsiteX2" fmla="*/ 686157 w 686157"/>
              <a:gd name="connsiteY2" fmla="*/ 1542197 h 1542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86157" h="1542197">
                <a:moveTo>
                  <a:pt x="17416" y="0"/>
                </a:moveTo>
                <a:cubicBezTo>
                  <a:pt x="-4193" y="321860"/>
                  <a:pt x="-25802" y="643720"/>
                  <a:pt x="85655" y="900753"/>
                </a:cubicBezTo>
                <a:cubicBezTo>
                  <a:pt x="197112" y="1157786"/>
                  <a:pt x="441634" y="1349991"/>
                  <a:pt x="686157" y="1542197"/>
                </a:cubicBezTo>
              </a:path>
            </a:pathLst>
          </a:custGeom>
          <a:noFill/>
          <a:ln w="38100">
            <a:solidFill>
              <a:schemeClr val="accent6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050" noProof="0" dirty="0"/>
          </a:p>
        </p:txBody>
      </p:sp>
      <p:sp>
        <p:nvSpPr>
          <p:cNvPr id="25" name="Rectangle : coins arrondis 15">
            <a:extLst>
              <a:ext uri="{FF2B5EF4-FFF2-40B4-BE49-F238E27FC236}">
                <a16:creationId xmlns:a16="http://schemas.microsoft.com/office/drawing/2014/main" id="{C3AD7FE4-71C7-C5C5-AF58-9334CE0561C2}"/>
              </a:ext>
            </a:extLst>
          </p:cNvPr>
          <p:cNvSpPr>
            <a:spLocks/>
          </p:cNvSpPr>
          <p:nvPr/>
        </p:nvSpPr>
        <p:spPr>
          <a:xfrm>
            <a:off x="2991571" y="1806918"/>
            <a:ext cx="1982288" cy="665064"/>
          </a:xfrm>
          <a:prstGeom prst="roundRect">
            <a:avLst/>
          </a:prstGeom>
          <a:solidFill>
            <a:schemeClr val="accent6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000" b="1" noProof="0" dirty="0">
                <a:latin typeface="Avenir Next LT Pro" panose="020B0504020202020204" pitchFamily="34" charset="77"/>
              </a:rPr>
              <a:t>Seasons length</a:t>
            </a:r>
            <a:endParaRPr lang="en-CA" sz="2000" b="1" noProof="0" dirty="0">
              <a:latin typeface="Avenir Next LT Pro" panose="020B0504020202020204" pitchFamily="34" charset="77"/>
              <a:ea typeface="Cambria Math" panose="02040503050406030204" pitchFamily="18" charset="0"/>
            </a:endParaRPr>
          </a:p>
        </p:txBody>
      </p:sp>
      <p:sp>
        <p:nvSpPr>
          <p:cNvPr id="26" name="Forme libre 16">
            <a:extLst>
              <a:ext uri="{FF2B5EF4-FFF2-40B4-BE49-F238E27FC236}">
                <a16:creationId xmlns:a16="http://schemas.microsoft.com/office/drawing/2014/main" id="{25C06D60-8524-CDA7-3544-90749FC0C39B}"/>
              </a:ext>
            </a:extLst>
          </p:cNvPr>
          <p:cNvSpPr/>
          <p:nvPr/>
        </p:nvSpPr>
        <p:spPr>
          <a:xfrm flipH="1">
            <a:off x="4132796" y="1478719"/>
            <a:ext cx="1237134" cy="328199"/>
          </a:xfrm>
          <a:custGeom>
            <a:avLst/>
            <a:gdLst>
              <a:gd name="connsiteX0" fmla="*/ 0 w 2606722"/>
              <a:gd name="connsiteY0" fmla="*/ 0 h 1173707"/>
              <a:gd name="connsiteX1" fmla="*/ 982639 w 2606722"/>
              <a:gd name="connsiteY1" fmla="*/ 272955 h 1173707"/>
              <a:gd name="connsiteX2" fmla="*/ 2279176 w 2606722"/>
              <a:gd name="connsiteY2" fmla="*/ 818865 h 1173707"/>
              <a:gd name="connsiteX3" fmla="*/ 2606722 w 2606722"/>
              <a:gd name="connsiteY3" fmla="*/ 1173707 h 1173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6722" h="1173707">
                <a:moveTo>
                  <a:pt x="0" y="0"/>
                </a:moveTo>
                <a:cubicBezTo>
                  <a:pt x="301388" y="68239"/>
                  <a:pt x="602776" y="136478"/>
                  <a:pt x="982639" y="272955"/>
                </a:cubicBezTo>
                <a:cubicBezTo>
                  <a:pt x="1362502" y="409432"/>
                  <a:pt x="2008496" y="668740"/>
                  <a:pt x="2279176" y="818865"/>
                </a:cubicBezTo>
                <a:cubicBezTo>
                  <a:pt x="2549856" y="968990"/>
                  <a:pt x="2578289" y="1071348"/>
                  <a:pt x="2606722" y="1173707"/>
                </a:cubicBezTo>
              </a:path>
            </a:pathLst>
          </a:custGeom>
          <a:noFill/>
          <a:ln w="38100">
            <a:solidFill>
              <a:schemeClr val="accent6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050" noProof="0" dirty="0"/>
          </a:p>
        </p:txBody>
      </p:sp>
      <p:grpSp>
        <p:nvGrpSpPr>
          <p:cNvPr id="27" name="Groupe 12">
            <a:extLst>
              <a:ext uri="{FF2B5EF4-FFF2-40B4-BE49-F238E27FC236}">
                <a16:creationId xmlns:a16="http://schemas.microsoft.com/office/drawing/2014/main" id="{8D66143F-CF09-4FBA-8E3D-D0D289F74EDC}"/>
              </a:ext>
            </a:extLst>
          </p:cNvPr>
          <p:cNvGrpSpPr/>
          <p:nvPr/>
        </p:nvGrpSpPr>
        <p:grpSpPr>
          <a:xfrm>
            <a:off x="4343396" y="141428"/>
            <a:ext cx="2955899" cy="1710650"/>
            <a:chOff x="5079593" y="481424"/>
            <a:chExt cx="4667216" cy="2092545"/>
          </a:xfrm>
        </p:grpSpPr>
        <p:sp>
          <p:nvSpPr>
            <p:cNvPr id="30" name="Rectangle : coins arrondis 6">
              <a:extLst>
                <a:ext uri="{FF2B5EF4-FFF2-40B4-BE49-F238E27FC236}">
                  <a16:creationId xmlns:a16="http://schemas.microsoft.com/office/drawing/2014/main" id="{E5E7079C-4EFA-A3AC-90F8-6A092D1CE009}"/>
                </a:ext>
              </a:extLst>
            </p:cNvPr>
            <p:cNvSpPr>
              <a:spLocks/>
            </p:cNvSpPr>
            <p:nvPr/>
          </p:nvSpPr>
          <p:spPr>
            <a:xfrm>
              <a:off x="5079593" y="481424"/>
              <a:ext cx="1953372" cy="657967"/>
            </a:xfrm>
            <a:prstGeom prst="roundRect">
              <a:avLst/>
            </a:prstGeom>
            <a:solidFill>
              <a:schemeClr val="accent1">
                <a:alpha val="50196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b="1" noProof="0" dirty="0">
                  <a:latin typeface="Avenir Next LT Pro" panose="020B0504020202020204" pitchFamily="34" charset="77"/>
                </a:rPr>
                <a:t>Active season ➚</a:t>
              </a:r>
              <a:endParaRPr lang="en-CA" b="1" noProof="0" dirty="0">
                <a:latin typeface="Avenir Next LT Pro" panose="020B0504020202020204" pitchFamily="34" charset="77"/>
                <a:ea typeface="Cambria Math" panose="02040503050406030204" pitchFamily="18" charset="0"/>
              </a:endParaRPr>
            </a:p>
          </p:txBody>
        </p:sp>
        <p:pic>
          <p:nvPicPr>
            <p:cNvPr id="31" name="Image 9" descr="Une image contenant dessin, croquis, noir, art&#10;&#10;Description générée automatiquement">
              <a:extLst>
                <a:ext uri="{FF2B5EF4-FFF2-40B4-BE49-F238E27FC236}">
                  <a16:creationId xmlns:a16="http://schemas.microsoft.com/office/drawing/2014/main" id="{0B495BFB-DEE6-3411-FD5A-A1A160BB07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7815" t="63021" r="18034"/>
            <a:stretch/>
          </p:blipFill>
          <p:spPr>
            <a:xfrm>
              <a:off x="5615771" y="927275"/>
              <a:ext cx="2856704" cy="1646694"/>
            </a:xfrm>
            <a:prstGeom prst="rect">
              <a:avLst/>
            </a:prstGeom>
          </p:spPr>
        </p:pic>
        <p:sp>
          <p:nvSpPr>
            <p:cNvPr id="32" name="Rectangle : coins arrondis 11">
              <a:extLst>
                <a:ext uri="{FF2B5EF4-FFF2-40B4-BE49-F238E27FC236}">
                  <a16:creationId xmlns:a16="http://schemas.microsoft.com/office/drawing/2014/main" id="{08F6767D-6C22-F7B9-F8F8-3A8711B3F10D}"/>
                </a:ext>
              </a:extLst>
            </p:cNvPr>
            <p:cNvSpPr>
              <a:spLocks/>
            </p:cNvSpPr>
            <p:nvPr/>
          </p:nvSpPr>
          <p:spPr>
            <a:xfrm>
              <a:off x="7190194" y="810407"/>
              <a:ext cx="2556615" cy="652982"/>
            </a:xfrm>
            <a:prstGeom prst="roundRect">
              <a:avLst/>
            </a:prstGeom>
            <a:solidFill>
              <a:schemeClr val="accent1">
                <a:alpha val="50196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b="1" noProof="0" dirty="0">
                  <a:latin typeface="Avenir Next LT Pro" panose="020B0504020202020204" pitchFamily="34" charset="77"/>
                </a:rPr>
                <a:t>Hibernation➘</a:t>
              </a:r>
              <a:endParaRPr lang="en-CA" b="1" noProof="0" dirty="0">
                <a:latin typeface="Avenir Next LT Pro" panose="020B0504020202020204" pitchFamily="34" charset="77"/>
                <a:ea typeface="Cambria Math" panose="02040503050406030204" pitchFamily="18" charset="0"/>
              </a:endParaRPr>
            </a:p>
          </p:txBody>
        </p:sp>
      </p:grpSp>
      <p:cxnSp>
        <p:nvCxnSpPr>
          <p:cNvPr id="28" name="Connecteur en arc 18">
            <a:extLst>
              <a:ext uri="{FF2B5EF4-FFF2-40B4-BE49-F238E27FC236}">
                <a16:creationId xmlns:a16="http://schemas.microsoft.com/office/drawing/2014/main" id="{47AD13F8-BBAF-20E5-670B-558CBF6AAD43}"/>
              </a:ext>
            </a:extLst>
          </p:cNvPr>
          <p:cNvCxnSpPr>
            <a:cxnSpLocks/>
            <a:stCxn id="16" idx="3"/>
            <a:endCxn id="30" idx="1"/>
          </p:cNvCxnSpPr>
          <p:nvPr/>
        </p:nvCxnSpPr>
        <p:spPr>
          <a:xfrm flipV="1">
            <a:off x="3657599" y="410372"/>
            <a:ext cx="685796" cy="773689"/>
          </a:xfrm>
          <a:prstGeom prst="curvedConnector3">
            <a:avLst>
              <a:gd name="adj1" fmla="val 50000"/>
            </a:avLst>
          </a:prstGeom>
          <a:ln w="38100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Forme libre 28">
            <a:extLst>
              <a:ext uri="{FF2B5EF4-FFF2-40B4-BE49-F238E27FC236}">
                <a16:creationId xmlns:a16="http://schemas.microsoft.com/office/drawing/2014/main" id="{8D689383-11FC-21F9-5D8C-921F91679856}"/>
              </a:ext>
            </a:extLst>
          </p:cNvPr>
          <p:cNvSpPr/>
          <p:nvPr/>
        </p:nvSpPr>
        <p:spPr>
          <a:xfrm>
            <a:off x="6395308" y="1311085"/>
            <a:ext cx="1797640" cy="699858"/>
          </a:xfrm>
          <a:custGeom>
            <a:avLst/>
            <a:gdLst>
              <a:gd name="connsiteX0" fmla="*/ 0 w 573206"/>
              <a:gd name="connsiteY0" fmla="*/ 0 h 887105"/>
              <a:gd name="connsiteX1" fmla="*/ 477671 w 573206"/>
              <a:gd name="connsiteY1" fmla="*/ 368490 h 887105"/>
              <a:gd name="connsiteX2" fmla="*/ 573206 w 573206"/>
              <a:gd name="connsiteY2" fmla="*/ 887105 h 8871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73206" h="887105">
                <a:moveTo>
                  <a:pt x="0" y="0"/>
                </a:moveTo>
                <a:cubicBezTo>
                  <a:pt x="191068" y="110319"/>
                  <a:pt x="382137" y="220639"/>
                  <a:pt x="477671" y="368490"/>
                </a:cubicBezTo>
                <a:cubicBezTo>
                  <a:pt x="573205" y="516341"/>
                  <a:pt x="573205" y="701723"/>
                  <a:pt x="573206" y="887105"/>
                </a:cubicBezTo>
              </a:path>
            </a:pathLst>
          </a:custGeom>
          <a:noFill/>
          <a:ln w="38100">
            <a:solidFill>
              <a:schemeClr val="accent1"/>
            </a:solidFill>
            <a:headEnd type="none" w="med" len="med"/>
            <a:tailEnd type="triangle" w="med" len="me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573206"/>
                      <a:gd name="connsiteY0" fmla="*/ 0 h 887105"/>
                      <a:gd name="connsiteX1" fmla="*/ 477671 w 573206"/>
                      <a:gd name="connsiteY1" fmla="*/ 368490 h 887105"/>
                      <a:gd name="connsiteX2" fmla="*/ 573206 w 573206"/>
                      <a:gd name="connsiteY2" fmla="*/ 887105 h 8871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573206" h="887105" extrusionOk="0">
                        <a:moveTo>
                          <a:pt x="0" y="0"/>
                        </a:moveTo>
                        <a:cubicBezTo>
                          <a:pt x="166656" y="95261"/>
                          <a:pt x="363541" y="227618"/>
                          <a:pt x="477671" y="368490"/>
                        </a:cubicBezTo>
                        <a:cubicBezTo>
                          <a:pt x="586088" y="519053"/>
                          <a:pt x="553187" y="702360"/>
                          <a:pt x="573206" y="887105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050" noProof="0" dirty="0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5F587D4C-DBE1-10E2-4604-55E88FF52B27}"/>
              </a:ext>
            </a:extLst>
          </p:cNvPr>
          <p:cNvSpPr/>
          <p:nvPr/>
        </p:nvSpPr>
        <p:spPr>
          <a:xfrm>
            <a:off x="2063716" y="3330184"/>
            <a:ext cx="2384793" cy="183952"/>
          </a:xfrm>
          <a:custGeom>
            <a:avLst/>
            <a:gdLst>
              <a:gd name="connsiteX0" fmla="*/ 0 w 1727200"/>
              <a:gd name="connsiteY0" fmla="*/ 0 h 783771"/>
              <a:gd name="connsiteX1" fmla="*/ 333829 w 1727200"/>
              <a:gd name="connsiteY1" fmla="*/ 290286 h 783771"/>
              <a:gd name="connsiteX2" fmla="*/ 1161143 w 1727200"/>
              <a:gd name="connsiteY2" fmla="*/ 638628 h 783771"/>
              <a:gd name="connsiteX3" fmla="*/ 1727200 w 1727200"/>
              <a:gd name="connsiteY3" fmla="*/ 783771 h 783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27200" h="783771">
                <a:moveTo>
                  <a:pt x="0" y="0"/>
                </a:moveTo>
                <a:cubicBezTo>
                  <a:pt x="70152" y="91924"/>
                  <a:pt x="140305" y="183848"/>
                  <a:pt x="333829" y="290286"/>
                </a:cubicBezTo>
                <a:cubicBezTo>
                  <a:pt x="527353" y="396724"/>
                  <a:pt x="928915" y="556381"/>
                  <a:pt x="1161143" y="638628"/>
                </a:cubicBezTo>
                <a:cubicBezTo>
                  <a:pt x="1393371" y="720875"/>
                  <a:pt x="1560285" y="752323"/>
                  <a:pt x="1727200" y="783771"/>
                </a:cubicBezTo>
              </a:path>
            </a:pathLst>
          </a:custGeom>
          <a:noFill/>
          <a:ln w="38100">
            <a:solidFill>
              <a:schemeClr val="accent6"/>
            </a:solidFill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noProof="0" dirty="0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6701D879-BCE7-FE07-F1DC-411C102A8326}"/>
              </a:ext>
            </a:extLst>
          </p:cNvPr>
          <p:cNvSpPr/>
          <p:nvPr/>
        </p:nvSpPr>
        <p:spPr>
          <a:xfrm>
            <a:off x="9480941" y="3725736"/>
            <a:ext cx="919726" cy="67899"/>
          </a:xfrm>
          <a:custGeom>
            <a:avLst/>
            <a:gdLst>
              <a:gd name="connsiteX0" fmla="*/ 0 w 2583542"/>
              <a:gd name="connsiteY0" fmla="*/ 58057 h 58057"/>
              <a:gd name="connsiteX1" fmla="*/ 1930400 w 2583542"/>
              <a:gd name="connsiteY1" fmla="*/ 14515 h 58057"/>
              <a:gd name="connsiteX2" fmla="*/ 2583542 w 2583542"/>
              <a:gd name="connsiteY2" fmla="*/ 0 h 58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83542" h="58057">
                <a:moveTo>
                  <a:pt x="0" y="58057"/>
                </a:moveTo>
                <a:lnTo>
                  <a:pt x="1930400" y="14515"/>
                </a:lnTo>
                <a:lnTo>
                  <a:pt x="2583542" y="0"/>
                </a:lnTo>
              </a:path>
            </a:pathLst>
          </a:custGeom>
          <a:noFill/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noProof="0" dirty="0"/>
          </a:p>
        </p:txBody>
      </p:sp>
      <p:sp>
        <p:nvSpPr>
          <p:cNvPr id="12" name="Rectangle : coins arrondis 23">
            <a:extLst>
              <a:ext uri="{FF2B5EF4-FFF2-40B4-BE49-F238E27FC236}">
                <a16:creationId xmlns:a16="http://schemas.microsoft.com/office/drawing/2014/main" id="{43A2C9BC-2C8E-3981-1C93-E45C4921F095}"/>
              </a:ext>
            </a:extLst>
          </p:cNvPr>
          <p:cNvSpPr>
            <a:spLocks noChangeAspect="1"/>
          </p:cNvSpPr>
          <p:nvPr/>
        </p:nvSpPr>
        <p:spPr>
          <a:xfrm>
            <a:off x="10448798" y="3570134"/>
            <a:ext cx="1495960" cy="375670"/>
          </a:xfrm>
          <a:prstGeom prst="roundRect">
            <a:avLst/>
          </a:prstGeom>
          <a:solidFill>
            <a:srgbClr val="FF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000" b="1" noProof="0" dirty="0">
                <a:latin typeface="Avenir Next LT Pro" panose="020B0504020202020204" pitchFamily="34" charset="77"/>
              </a:rPr>
              <a:t>Behavior</a:t>
            </a:r>
            <a:endParaRPr lang="en-CA" sz="1600" b="1" noProof="0" dirty="0"/>
          </a:p>
        </p:txBody>
      </p:sp>
      <p:sp>
        <p:nvSpPr>
          <p:cNvPr id="33" name="Rectangle : coins arrondis 13">
            <a:extLst>
              <a:ext uri="{FF2B5EF4-FFF2-40B4-BE49-F238E27FC236}">
                <a16:creationId xmlns:a16="http://schemas.microsoft.com/office/drawing/2014/main" id="{5FF1FF45-650A-001F-B7C1-CF21F6339555}"/>
              </a:ext>
            </a:extLst>
          </p:cNvPr>
          <p:cNvSpPr>
            <a:spLocks/>
          </p:cNvSpPr>
          <p:nvPr/>
        </p:nvSpPr>
        <p:spPr>
          <a:xfrm>
            <a:off x="5218546" y="4936387"/>
            <a:ext cx="3024000" cy="748419"/>
          </a:xfrm>
          <a:prstGeom prst="roundRect">
            <a:avLst/>
          </a:prstGeom>
          <a:solidFill>
            <a:srgbClr val="7030A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000" b="1" noProof="0" dirty="0">
                <a:latin typeface="Avenir Next LT Pro" panose="020B0504020202020204" pitchFamily="34" charset="77"/>
              </a:rPr>
              <a:t>Mass at the beginning of the active season</a:t>
            </a:r>
            <a:endParaRPr lang="en-CA" sz="2000" b="1" noProof="0" dirty="0">
              <a:latin typeface="Avenir Next LT Pro" panose="020B0504020202020204" pitchFamily="34" charset="77"/>
              <a:ea typeface="Cambria Math" panose="02040503050406030204" pitchFamily="18" charset="0"/>
            </a:endParaRPr>
          </a:p>
        </p:txBody>
      </p:sp>
      <p:sp>
        <p:nvSpPr>
          <p:cNvPr id="36" name="Freeform 35">
            <a:extLst>
              <a:ext uri="{FF2B5EF4-FFF2-40B4-BE49-F238E27FC236}">
                <a16:creationId xmlns:a16="http://schemas.microsoft.com/office/drawing/2014/main" id="{B4CD4072-EE35-1A5D-B137-1F76192F6F14}"/>
              </a:ext>
            </a:extLst>
          </p:cNvPr>
          <p:cNvSpPr/>
          <p:nvPr/>
        </p:nvSpPr>
        <p:spPr>
          <a:xfrm>
            <a:off x="7412498" y="4059378"/>
            <a:ext cx="530884" cy="805310"/>
          </a:xfrm>
          <a:custGeom>
            <a:avLst/>
            <a:gdLst>
              <a:gd name="connsiteX0" fmla="*/ 70039 w 890654"/>
              <a:gd name="connsiteY0" fmla="*/ 890954 h 890954"/>
              <a:gd name="connsiteX1" fmla="*/ 81762 w 890654"/>
              <a:gd name="connsiteY1" fmla="*/ 550985 h 890954"/>
              <a:gd name="connsiteX2" fmla="*/ 890654 w 890654"/>
              <a:gd name="connsiteY2" fmla="*/ 0 h 8909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90654" h="890954">
                <a:moveTo>
                  <a:pt x="70039" y="890954"/>
                </a:moveTo>
                <a:cubicBezTo>
                  <a:pt x="7516" y="795215"/>
                  <a:pt x="-55007" y="699477"/>
                  <a:pt x="81762" y="550985"/>
                </a:cubicBezTo>
                <a:cubicBezTo>
                  <a:pt x="218531" y="402493"/>
                  <a:pt x="554592" y="201246"/>
                  <a:pt x="890654" y="0"/>
                </a:cubicBezTo>
              </a:path>
            </a:pathLst>
          </a:custGeom>
          <a:noFill/>
          <a:ln w="38100">
            <a:solidFill>
              <a:srgbClr val="7030A0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noProof="0" dirty="0"/>
          </a:p>
        </p:txBody>
      </p:sp>
      <p:sp>
        <p:nvSpPr>
          <p:cNvPr id="38" name="Freeform 37">
            <a:extLst>
              <a:ext uri="{FF2B5EF4-FFF2-40B4-BE49-F238E27FC236}">
                <a16:creationId xmlns:a16="http://schemas.microsoft.com/office/drawing/2014/main" id="{FC6ECF0C-4D2F-C90A-38FB-62D0D3AD5356}"/>
              </a:ext>
            </a:extLst>
          </p:cNvPr>
          <p:cNvSpPr/>
          <p:nvPr/>
        </p:nvSpPr>
        <p:spPr>
          <a:xfrm>
            <a:off x="8676785" y="4046954"/>
            <a:ext cx="610988" cy="817734"/>
          </a:xfrm>
          <a:custGeom>
            <a:avLst/>
            <a:gdLst>
              <a:gd name="connsiteX0" fmla="*/ 574430 w 750159"/>
              <a:gd name="connsiteY0" fmla="*/ 879230 h 879230"/>
              <a:gd name="connsiteX1" fmla="*/ 715107 w 750159"/>
              <a:gd name="connsiteY1" fmla="*/ 621323 h 879230"/>
              <a:gd name="connsiteX2" fmla="*/ 0 w 750159"/>
              <a:gd name="connsiteY2" fmla="*/ 0 h 879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0159" h="879230">
                <a:moveTo>
                  <a:pt x="574430" y="879230"/>
                </a:moveTo>
                <a:cubicBezTo>
                  <a:pt x="692637" y="823545"/>
                  <a:pt x="810845" y="767861"/>
                  <a:pt x="715107" y="621323"/>
                </a:cubicBezTo>
                <a:cubicBezTo>
                  <a:pt x="619369" y="474785"/>
                  <a:pt x="309684" y="237392"/>
                  <a:pt x="0" y="0"/>
                </a:cubicBezTo>
              </a:path>
            </a:pathLst>
          </a:custGeom>
          <a:noFill/>
          <a:ln w="38100">
            <a:solidFill>
              <a:srgbClr val="7030A0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noProof="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090D551-9EC0-8C97-B71A-BE1732506729}"/>
              </a:ext>
            </a:extLst>
          </p:cNvPr>
          <p:cNvSpPr txBox="1"/>
          <p:nvPr/>
        </p:nvSpPr>
        <p:spPr>
          <a:xfrm>
            <a:off x="127043" y="4738746"/>
            <a:ext cx="1776448" cy="584775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r>
              <a:rPr lang="en-CA" sz="3200" b="1" i="1" noProof="0" dirty="0">
                <a:solidFill>
                  <a:schemeClr val="accent6"/>
                </a:solidFill>
                <a:latin typeface="Avenir Next LT Pro" panose="020B0504020202020204" pitchFamily="34" charset="77"/>
              </a:rPr>
              <a:t>Triggers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F00257F-3DE4-A477-695B-37795F9D9E5B}"/>
              </a:ext>
            </a:extLst>
          </p:cNvPr>
          <p:cNvSpPr txBox="1"/>
          <p:nvPr/>
        </p:nvSpPr>
        <p:spPr>
          <a:xfrm>
            <a:off x="4917066" y="4024745"/>
            <a:ext cx="1975797" cy="584775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none" rtlCol="0">
            <a:spAutoFit/>
          </a:bodyPr>
          <a:lstStyle/>
          <a:p>
            <a:r>
              <a:rPr lang="en-CA" sz="3200" b="1" i="1" noProof="0" dirty="0">
                <a:solidFill>
                  <a:srgbClr val="7030A0"/>
                </a:solidFill>
                <a:latin typeface="Avenir Next LT Pro" panose="020B0504020202020204" pitchFamily="34" charset="77"/>
              </a:rPr>
              <a:t>Structure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57E31AF-AE21-65EC-200F-C9E87EC5A8D1}"/>
              </a:ext>
            </a:extLst>
          </p:cNvPr>
          <p:cNvSpPr txBox="1"/>
          <p:nvPr/>
        </p:nvSpPr>
        <p:spPr>
          <a:xfrm>
            <a:off x="9520517" y="2243946"/>
            <a:ext cx="2605970" cy="5847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CA" sz="3200" b="1" i="1" noProof="0" dirty="0">
                <a:solidFill>
                  <a:srgbClr val="FF0000"/>
                </a:solidFill>
                <a:latin typeface="Avenir Next LT Pro" panose="020B0504020202020204" pitchFamily="34" charset="77"/>
              </a:rPr>
              <a:t>Implications</a:t>
            </a:r>
          </a:p>
        </p:txBody>
      </p:sp>
      <p:sp>
        <p:nvSpPr>
          <p:cNvPr id="44" name="Rectangle : coins arrondis 13">
            <a:extLst>
              <a:ext uri="{FF2B5EF4-FFF2-40B4-BE49-F238E27FC236}">
                <a16:creationId xmlns:a16="http://schemas.microsoft.com/office/drawing/2014/main" id="{98ED72BB-B7E8-FF4A-2CA5-9A8D9E7FA708}"/>
              </a:ext>
            </a:extLst>
          </p:cNvPr>
          <p:cNvSpPr>
            <a:spLocks/>
          </p:cNvSpPr>
          <p:nvPr/>
        </p:nvSpPr>
        <p:spPr>
          <a:xfrm>
            <a:off x="8285450" y="4931943"/>
            <a:ext cx="3024000" cy="748419"/>
          </a:xfrm>
          <a:prstGeom prst="roundRect">
            <a:avLst/>
          </a:prstGeom>
          <a:solidFill>
            <a:srgbClr val="7030A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000" b="1" noProof="0" dirty="0">
                <a:latin typeface="Avenir Next LT Pro" panose="020B0504020202020204" pitchFamily="34" charset="77"/>
              </a:rPr>
              <a:t>Mass at the end of the active season</a:t>
            </a:r>
            <a:endParaRPr lang="en-CA" sz="2000" b="1" noProof="0" dirty="0">
              <a:latin typeface="Avenir Next LT Pro" panose="020B0504020202020204" pitchFamily="34" charset="77"/>
              <a:ea typeface="Cambria Math" panose="02040503050406030204" pitchFamily="18" charset="0"/>
            </a:endParaRPr>
          </a:p>
        </p:txBody>
      </p:sp>
      <p:sp>
        <p:nvSpPr>
          <p:cNvPr id="2" name="Freeform 1">
            <a:extLst>
              <a:ext uri="{FF2B5EF4-FFF2-40B4-BE49-F238E27FC236}">
                <a16:creationId xmlns:a16="http://schemas.microsoft.com/office/drawing/2014/main" id="{47E1132D-5DC5-E9E9-3024-D9B22C09AB9B}"/>
              </a:ext>
            </a:extLst>
          </p:cNvPr>
          <p:cNvSpPr/>
          <p:nvPr/>
        </p:nvSpPr>
        <p:spPr>
          <a:xfrm>
            <a:off x="3863245" y="2487707"/>
            <a:ext cx="574284" cy="842476"/>
          </a:xfrm>
          <a:custGeom>
            <a:avLst/>
            <a:gdLst>
              <a:gd name="connsiteX0" fmla="*/ 9508 w 574284"/>
              <a:gd name="connsiteY0" fmla="*/ 0 h 981635"/>
              <a:gd name="connsiteX1" fmla="*/ 76743 w 574284"/>
              <a:gd name="connsiteY1" fmla="*/ 806823 h 981635"/>
              <a:gd name="connsiteX2" fmla="*/ 574284 w 574284"/>
              <a:gd name="connsiteY2" fmla="*/ 981635 h 981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74284" h="981635">
                <a:moveTo>
                  <a:pt x="9508" y="0"/>
                </a:moveTo>
                <a:cubicBezTo>
                  <a:pt x="-3939" y="321608"/>
                  <a:pt x="-17386" y="643217"/>
                  <a:pt x="76743" y="806823"/>
                </a:cubicBezTo>
                <a:cubicBezTo>
                  <a:pt x="170872" y="970429"/>
                  <a:pt x="372578" y="976032"/>
                  <a:pt x="574284" y="981635"/>
                </a:cubicBezTo>
              </a:path>
            </a:pathLst>
          </a:custGeom>
          <a:noFill/>
          <a:ln w="38100">
            <a:solidFill>
              <a:schemeClr val="accent6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64DDB657-8F51-F2CE-9E1E-481EC066C4D0}"/>
              </a:ext>
            </a:extLst>
          </p:cNvPr>
          <p:cNvSpPr/>
          <p:nvPr/>
        </p:nvSpPr>
        <p:spPr>
          <a:xfrm>
            <a:off x="2411992" y="3663949"/>
            <a:ext cx="1963270" cy="524435"/>
          </a:xfrm>
          <a:custGeom>
            <a:avLst/>
            <a:gdLst>
              <a:gd name="connsiteX0" fmla="*/ 0 w 1963270"/>
              <a:gd name="connsiteY0" fmla="*/ 524435 h 524435"/>
              <a:gd name="connsiteX1" fmla="*/ 1223682 w 1963270"/>
              <a:gd name="connsiteY1" fmla="*/ 309282 h 524435"/>
              <a:gd name="connsiteX2" fmla="*/ 1963270 w 1963270"/>
              <a:gd name="connsiteY2" fmla="*/ 0 h 524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63270" h="524435">
                <a:moveTo>
                  <a:pt x="0" y="524435"/>
                </a:moveTo>
                <a:cubicBezTo>
                  <a:pt x="448235" y="460561"/>
                  <a:pt x="896470" y="396688"/>
                  <a:pt x="1223682" y="309282"/>
                </a:cubicBezTo>
                <a:cubicBezTo>
                  <a:pt x="1550894" y="221876"/>
                  <a:pt x="1757082" y="110938"/>
                  <a:pt x="1963270" y="0"/>
                </a:cubicBezTo>
              </a:path>
            </a:pathLst>
          </a:custGeom>
          <a:noFill/>
          <a:ln w="38100">
            <a:solidFill>
              <a:schemeClr val="accent6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 : coins arrondis 13">
            <a:extLst>
              <a:ext uri="{FF2B5EF4-FFF2-40B4-BE49-F238E27FC236}">
                <a16:creationId xmlns:a16="http://schemas.microsoft.com/office/drawing/2014/main" id="{7F105EE8-E59F-BCA8-568D-DED01EDE6712}"/>
              </a:ext>
            </a:extLst>
          </p:cNvPr>
          <p:cNvSpPr>
            <a:spLocks/>
          </p:cNvSpPr>
          <p:nvPr/>
        </p:nvSpPr>
        <p:spPr>
          <a:xfrm>
            <a:off x="4343394" y="6087134"/>
            <a:ext cx="1476000" cy="508412"/>
          </a:xfrm>
          <a:prstGeom prst="roundRect">
            <a:avLst/>
          </a:prstGeom>
          <a:solidFill>
            <a:srgbClr val="7030A0">
              <a:alpha val="50196"/>
            </a:srgb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000" b="1" noProof="0" dirty="0">
                <a:latin typeface="Avenir Next LT Pro" panose="020B0504020202020204" pitchFamily="34" charset="77"/>
              </a:rPr>
              <a:t>Juveniles</a:t>
            </a:r>
            <a:endParaRPr lang="en-CA" sz="2000" b="1" noProof="0" dirty="0">
              <a:latin typeface="Avenir Next LT Pro" panose="020B0504020202020204" pitchFamily="34" charset="77"/>
              <a:ea typeface="Cambria Math" panose="02040503050406030204" pitchFamily="18" charset="0"/>
            </a:endParaRPr>
          </a:p>
        </p:txBody>
      </p:sp>
      <p:sp>
        <p:nvSpPr>
          <p:cNvPr id="13" name="Rectangle : coins arrondis 13">
            <a:extLst>
              <a:ext uri="{FF2B5EF4-FFF2-40B4-BE49-F238E27FC236}">
                <a16:creationId xmlns:a16="http://schemas.microsoft.com/office/drawing/2014/main" id="{9DA328FA-7600-7169-4D05-E43E1790F3E3}"/>
              </a:ext>
            </a:extLst>
          </p:cNvPr>
          <p:cNvSpPr>
            <a:spLocks/>
          </p:cNvSpPr>
          <p:nvPr/>
        </p:nvSpPr>
        <p:spPr>
          <a:xfrm>
            <a:off x="6268170" y="6276781"/>
            <a:ext cx="1476000" cy="508412"/>
          </a:xfrm>
          <a:prstGeom prst="roundRect">
            <a:avLst/>
          </a:prstGeom>
          <a:solidFill>
            <a:srgbClr val="7030A0">
              <a:alpha val="50196"/>
            </a:srgb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000" b="1" noProof="0" dirty="0">
                <a:latin typeface="Avenir Next LT Pro" panose="020B0504020202020204" pitchFamily="34" charset="77"/>
              </a:rPr>
              <a:t>Yearlings</a:t>
            </a:r>
            <a:endParaRPr lang="en-CA" sz="2000" b="1" noProof="0" dirty="0">
              <a:latin typeface="Avenir Next LT Pro" panose="020B0504020202020204" pitchFamily="34" charset="77"/>
              <a:ea typeface="Cambria Math" panose="02040503050406030204" pitchFamily="18" charset="0"/>
            </a:endParaRPr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1C38642C-BB9F-39E6-6FE2-216FC6502C9F}"/>
              </a:ext>
            </a:extLst>
          </p:cNvPr>
          <p:cNvSpPr>
            <a:spLocks/>
          </p:cNvSpPr>
          <p:nvPr/>
        </p:nvSpPr>
        <p:spPr>
          <a:xfrm>
            <a:off x="8192947" y="6276781"/>
            <a:ext cx="1476000" cy="508412"/>
          </a:xfrm>
          <a:prstGeom prst="roundRect">
            <a:avLst/>
          </a:prstGeom>
          <a:solidFill>
            <a:srgbClr val="7030A0">
              <a:alpha val="50196"/>
            </a:srgb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000" b="1" noProof="0" dirty="0">
                <a:latin typeface="Avenir Next LT Pro" panose="020B0504020202020204" pitchFamily="34" charset="77"/>
              </a:rPr>
              <a:t>Subadults</a:t>
            </a:r>
            <a:endParaRPr lang="en-CA" sz="2000" b="1" noProof="0" dirty="0">
              <a:latin typeface="Avenir Next LT Pro" panose="020B0504020202020204" pitchFamily="34" charset="77"/>
              <a:ea typeface="Cambria Math" panose="02040503050406030204" pitchFamily="18" charset="0"/>
            </a:endParaRPr>
          </a:p>
        </p:txBody>
      </p:sp>
      <p:sp>
        <p:nvSpPr>
          <p:cNvPr id="34" name="Rectangle : coins arrondis 13">
            <a:extLst>
              <a:ext uri="{FF2B5EF4-FFF2-40B4-BE49-F238E27FC236}">
                <a16:creationId xmlns:a16="http://schemas.microsoft.com/office/drawing/2014/main" id="{63D91593-89CC-5879-AE1F-83E7147ADCDB}"/>
              </a:ext>
            </a:extLst>
          </p:cNvPr>
          <p:cNvSpPr>
            <a:spLocks/>
          </p:cNvSpPr>
          <p:nvPr/>
        </p:nvSpPr>
        <p:spPr>
          <a:xfrm>
            <a:off x="10117724" y="6087134"/>
            <a:ext cx="1476000" cy="508412"/>
          </a:xfrm>
          <a:prstGeom prst="roundRect">
            <a:avLst/>
          </a:prstGeom>
          <a:solidFill>
            <a:srgbClr val="7030A0">
              <a:alpha val="50196"/>
            </a:srgb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000" b="1" noProof="0" dirty="0">
                <a:latin typeface="Avenir Next LT Pro" panose="020B0504020202020204" pitchFamily="34" charset="77"/>
              </a:rPr>
              <a:t>Adults</a:t>
            </a:r>
            <a:endParaRPr lang="en-CA" sz="2000" b="1" noProof="0" dirty="0">
              <a:latin typeface="Avenir Next LT Pro" panose="020B0504020202020204" pitchFamily="34" charset="77"/>
              <a:ea typeface="Cambria Math" panose="02040503050406030204" pitchFamily="18" charset="0"/>
            </a:endParaRP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4F8145E6-58F4-63DF-3051-5D7E5F8F7BFD}"/>
              </a:ext>
            </a:extLst>
          </p:cNvPr>
          <p:cNvCxnSpPr>
            <a:cxnSpLocks/>
            <a:stCxn id="11" idx="0"/>
            <a:endCxn id="9" idx="2"/>
          </p:cNvCxnSpPr>
          <p:nvPr/>
        </p:nvCxnSpPr>
        <p:spPr>
          <a:xfrm flipV="1">
            <a:off x="5081394" y="5732369"/>
            <a:ext cx="3173723" cy="354765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0F690EA5-5A93-B2CA-D547-AD98FDBF1179}"/>
              </a:ext>
            </a:extLst>
          </p:cNvPr>
          <p:cNvCxnSpPr>
            <a:cxnSpLocks/>
            <a:stCxn id="13" idx="0"/>
            <a:endCxn id="9" idx="2"/>
          </p:cNvCxnSpPr>
          <p:nvPr/>
        </p:nvCxnSpPr>
        <p:spPr>
          <a:xfrm flipV="1">
            <a:off x="7006170" y="5732369"/>
            <a:ext cx="1248947" cy="544412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7B91819E-5D53-93B1-9309-C47B3D121891}"/>
              </a:ext>
            </a:extLst>
          </p:cNvPr>
          <p:cNvCxnSpPr>
            <a:cxnSpLocks/>
            <a:stCxn id="14" idx="0"/>
            <a:endCxn id="9" idx="2"/>
          </p:cNvCxnSpPr>
          <p:nvPr/>
        </p:nvCxnSpPr>
        <p:spPr>
          <a:xfrm flipH="1" flipV="1">
            <a:off x="8255117" y="5732369"/>
            <a:ext cx="675830" cy="544412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0D3EEDA5-63DF-5C86-CAF8-6083AB114280}"/>
              </a:ext>
            </a:extLst>
          </p:cNvPr>
          <p:cNvCxnSpPr>
            <a:cxnSpLocks/>
            <a:stCxn id="34" idx="0"/>
            <a:endCxn id="9" idx="2"/>
          </p:cNvCxnSpPr>
          <p:nvPr/>
        </p:nvCxnSpPr>
        <p:spPr>
          <a:xfrm flipH="1" flipV="1">
            <a:off x="8255117" y="5732369"/>
            <a:ext cx="2600607" cy="354765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40531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C24FB3-EEA8-FA40-7BC9-81774761E1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C197826C-9AE5-CE2C-4D1D-34C39A4BB486}"/>
              </a:ext>
            </a:extLst>
          </p:cNvPr>
          <p:cNvSpPr/>
          <p:nvPr/>
        </p:nvSpPr>
        <p:spPr>
          <a:xfrm>
            <a:off x="3980334" y="4904369"/>
            <a:ext cx="6156000" cy="828000"/>
          </a:xfrm>
          <a:prstGeom prst="roundRect">
            <a:avLst/>
          </a:prstGeom>
          <a:solidFill>
            <a:srgbClr val="7030A0">
              <a:alpha val="9804"/>
            </a:srgb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 : coins arrondis 4">
                <a:extLst>
                  <a:ext uri="{FF2B5EF4-FFF2-40B4-BE49-F238E27FC236}">
                    <a16:creationId xmlns:a16="http://schemas.microsoft.com/office/drawing/2014/main" id="{E4B22F4B-9401-54CE-7096-4C928B0F108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20341" y="3449276"/>
                <a:ext cx="2463817" cy="617387"/>
              </a:xfrm>
              <a:prstGeom prst="roundRect">
                <a:avLst/>
              </a:prstGeom>
              <a:solidFill>
                <a:schemeClr val="accent1">
                  <a:alpha val="50196"/>
                </a:schemeClr>
              </a:solidFill>
              <a:ln w="381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sz="2800" b="1" noProof="0" dirty="0">
                    <a:latin typeface="Avenir Next LT Pro" panose="020B0504020202020204" pitchFamily="34" charset="77"/>
                  </a:rPr>
                  <a:t>Body mass </a:t>
                </a:r>
                <a14:m>
                  <m:oMath xmlns:m="http://schemas.openxmlformats.org/officeDocument/2006/math">
                    <m:r>
                      <a:rPr lang="en-CA" sz="2800" b="1" i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↗</m:t>
                    </m:r>
                  </m:oMath>
                </a14:m>
                <a:endParaRPr lang="en-CA" sz="2800" b="1" noProof="0" dirty="0"/>
              </a:p>
            </p:txBody>
          </p:sp>
        </mc:Choice>
        <mc:Fallback xmlns="">
          <p:sp>
            <p:nvSpPr>
              <p:cNvPr id="15" name="Rectangle : coins arrondis 4">
                <a:extLst>
                  <a:ext uri="{FF2B5EF4-FFF2-40B4-BE49-F238E27FC236}">
                    <a16:creationId xmlns:a16="http://schemas.microsoft.com/office/drawing/2014/main" id="{E4B22F4B-9401-54CE-7096-4C928B0F10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0341" y="3449276"/>
                <a:ext cx="2463817" cy="617387"/>
              </a:xfrm>
              <a:prstGeom prst="roundRect">
                <a:avLst/>
              </a:prstGeom>
              <a:blipFill>
                <a:blip r:embed="rId2"/>
                <a:stretch>
                  <a:fillRect l="-2020" t="-1923" b="-15385"/>
                </a:stretch>
              </a:blipFill>
              <a:ln w="38100"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Explosion 1 15">
            <a:extLst>
              <a:ext uri="{FF2B5EF4-FFF2-40B4-BE49-F238E27FC236}">
                <a16:creationId xmlns:a16="http://schemas.microsoft.com/office/drawing/2014/main" id="{515B5DEA-5F20-F083-EAFC-71456D14189C}"/>
              </a:ext>
            </a:extLst>
          </p:cNvPr>
          <p:cNvSpPr/>
          <p:nvPr/>
        </p:nvSpPr>
        <p:spPr>
          <a:xfrm>
            <a:off x="0" y="115714"/>
            <a:ext cx="3657599" cy="1736365"/>
          </a:xfrm>
          <a:prstGeom prst="irregularSeal1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300" b="1" noProof="0" dirty="0">
                <a:latin typeface="Avenir Next LT Pro" panose="020B0504020202020204" pitchFamily="34" charset="77"/>
              </a:rPr>
              <a:t>Climate change</a:t>
            </a:r>
          </a:p>
        </p:txBody>
      </p:sp>
      <p:sp>
        <p:nvSpPr>
          <p:cNvPr id="17" name="Rectangle : coins arrondis 22">
            <a:extLst>
              <a:ext uri="{FF2B5EF4-FFF2-40B4-BE49-F238E27FC236}">
                <a16:creationId xmlns:a16="http://schemas.microsoft.com/office/drawing/2014/main" id="{000960DA-AF90-C2C4-26C7-10E99A25F63B}"/>
              </a:ext>
            </a:extLst>
          </p:cNvPr>
          <p:cNvSpPr>
            <a:spLocks noChangeAspect="1"/>
          </p:cNvSpPr>
          <p:nvPr/>
        </p:nvSpPr>
        <p:spPr>
          <a:xfrm>
            <a:off x="6076438" y="2031694"/>
            <a:ext cx="1839453" cy="617384"/>
          </a:xfrm>
          <a:prstGeom prst="roundRect">
            <a:avLst/>
          </a:prstGeom>
          <a:solidFill>
            <a:schemeClr val="accent1">
              <a:alpha val="50196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800" b="1" noProof="0" dirty="0">
                <a:latin typeface="Avenir Next LT Pro" panose="020B0504020202020204" pitchFamily="34" charset="77"/>
              </a:rPr>
              <a:t>Plasticity</a:t>
            </a:r>
            <a:endParaRPr lang="en-CA" sz="2800" b="1" noProof="0" dirty="0"/>
          </a:p>
        </p:txBody>
      </p:sp>
      <p:sp>
        <p:nvSpPr>
          <p:cNvPr id="18" name="Rectangle : coins arrondis 23">
            <a:extLst>
              <a:ext uri="{FF2B5EF4-FFF2-40B4-BE49-F238E27FC236}">
                <a16:creationId xmlns:a16="http://schemas.microsoft.com/office/drawing/2014/main" id="{17722861-A033-D79B-E3DD-172EC0FA1322}"/>
              </a:ext>
            </a:extLst>
          </p:cNvPr>
          <p:cNvSpPr>
            <a:spLocks noChangeAspect="1"/>
          </p:cNvSpPr>
          <p:nvPr/>
        </p:nvSpPr>
        <p:spPr>
          <a:xfrm>
            <a:off x="3272200" y="3115668"/>
            <a:ext cx="1897531" cy="627675"/>
          </a:xfrm>
          <a:prstGeom prst="roundRect">
            <a:avLst/>
          </a:prstGeom>
          <a:solidFill>
            <a:schemeClr val="accent1">
              <a:alpha val="50196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800" b="1" noProof="0" dirty="0">
                <a:latin typeface="Avenir Next LT Pro" panose="020B0504020202020204" pitchFamily="34" charset="77"/>
              </a:rPr>
              <a:t>Evolution</a:t>
            </a:r>
            <a:endParaRPr lang="en-CA" b="1" noProof="0" dirty="0"/>
          </a:p>
        </p:txBody>
      </p:sp>
      <p:sp>
        <p:nvSpPr>
          <p:cNvPr id="19" name="Forme libre 26">
            <a:extLst>
              <a:ext uri="{FF2B5EF4-FFF2-40B4-BE49-F238E27FC236}">
                <a16:creationId xmlns:a16="http://schemas.microsoft.com/office/drawing/2014/main" id="{BD357D59-AB3C-A7BC-DC25-4098BF7925B8}"/>
              </a:ext>
            </a:extLst>
          </p:cNvPr>
          <p:cNvSpPr/>
          <p:nvPr/>
        </p:nvSpPr>
        <p:spPr>
          <a:xfrm>
            <a:off x="7063204" y="2684907"/>
            <a:ext cx="45719" cy="715698"/>
          </a:xfrm>
          <a:custGeom>
            <a:avLst/>
            <a:gdLst>
              <a:gd name="connsiteX0" fmla="*/ 0 w 573206"/>
              <a:gd name="connsiteY0" fmla="*/ 0 h 887105"/>
              <a:gd name="connsiteX1" fmla="*/ 477671 w 573206"/>
              <a:gd name="connsiteY1" fmla="*/ 368490 h 887105"/>
              <a:gd name="connsiteX2" fmla="*/ 573206 w 573206"/>
              <a:gd name="connsiteY2" fmla="*/ 887105 h 8871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73206" h="887105">
                <a:moveTo>
                  <a:pt x="0" y="0"/>
                </a:moveTo>
                <a:cubicBezTo>
                  <a:pt x="191068" y="110319"/>
                  <a:pt x="382137" y="220639"/>
                  <a:pt x="477671" y="368490"/>
                </a:cubicBezTo>
                <a:cubicBezTo>
                  <a:pt x="573205" y="516341"/>
                  <a:pt x="573205" y="701723"/>
                  <a:pt x="573206" y="887105"/>
                </a:cubicBezTo>
              </a:path>
            </a:pathLst>
          </a:custGeom>
          <a:noFill/>
          <a:ln w="76200">
            <a:solidFill>
              <a:schemeClr val="accent1"/>
            </a:solidFill>
            <a:headEnd type="none" w="med" len="med"/>
            <a:tailEnd type="triangle" w="med" len="me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573206"/>
                      <a:gd name="connsiteY0" fmla="*/ 0 h 887105"/>
                      <a:gd name="connsiteX1" fmla="*/ 477671 w 573206"/>
                      <a:gd name="connsiteY1" fmla="*/ 368490 h 887105"/>
                      <a:gd name="connsiteX2" fmla="*/ 573206 w 573206"/>
                      <a:gd name="connsiteY2" fmla="*/ 887105 h 8871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573206" h="887105" extrusionOk="0">
                        <a:moveTo>
                          <a:pt x="0" y="0"/>
                        </a:moveTo>
                        <a:cubicBezTo>
                          <a:pt x="166656" y="95261"/>
                          <a:pt x="363541" y="227618"/>
                          <a:pt x="477671" y="368490"/>
                        </a:cubicBezTo>
                        <a:cubicBezTo>
                          <a:pt x="586088" y="519053"/>
                          <a:pt x="553187" y="702360"/>
                          <a:pt x="573206" y="887105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050" noProof="0" dirty="0"/>
          </a:p>
        </p:txBody>
      </p:sp>
      <p:sp>
        <p:nvSpPr>
          <p:cNvPr id="20" name="Forme libre 27">
            <a:extLst>
              <a:ext uri="{FF2B5EF4-FFF2-40B4-BE49-F238E27FC236}">
                <a16:creationId xmlns:a16="http://schemas.microsoft.com/office/drawing/2014/main" id="{C5184774-C0EE-CAF2-9C4E-26FBD1B99DF2}"/>
              </a:ext>
            </a:extLst>
          </p:cNvPr>
          <p:cNvSpPr/>
          <p:nvPr/>
        </p:nvSpPr>
        <p:spPr>
          <a:xfrm>
            <a:off x="5148033" y="3662780"/>
            <a:ext cx="667619" cy="148461"/>
          </a:xfrm>
          <a:custGeom>
            <a:avLst/>
            <a:gdLst>
              <a:gd name="connsiteX0" fmla="*/ 0 w 1487606"/>
              <a:gd name="connsiteY0" fmla="*/ 0 h 437519"/>
              <a:gd name="connsiteX1" fmla="*/ 518615 w 1487606"/>
              <a:gd name="connsiteY1" fmla="*/ 368489 h 437519"/>
              <a:gd name="connsiteX2" fmla="*/ 1487606 w 1487606"/>
              <a:gd name="connsiteY2" fmla="*/ 436728 h 437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87606" h="437519">
                <a:moveTo>
                  <a:pt x="0" y="0"/>
                </a:moveTo>
                <a:cubicBezTo>
                  <a:pt x="135340" y="147850"/>
                  <a:pt x="270681" y="295701"/>
                  <a:pt x="518615" y="368489"/>
                </a:cubicBezTo>
                <a:cubicBezTo>
                  <a:pt x="766549" y="441277"/>
                  <a:pt x="1127077" y="439002"/>
                  <a:pt x="1487606" y="436728"/>
                </a:cubicBezTo>
              </a:path>
            </a:pathLst>
          </a:custGeom>
          <a:noFill/>
          <a:ln w="76200">
            <a:solidFill>
              <a:schemeClr val="accent1"/>
            </a:solidFill>
            <a:prstDash val="solid"/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050" noProof="0" dirty="0"/>
          </a:p>
        </p:txBody>
      </p:sp>
      <p:sp>
        <p:nvSpPr>
          <p:cNvPr id="21" name="Forme libre 7">
            <a:extLst>
              <a:ext uri="{FF2B5EF4-FFF2-40B4-BE49-F238E27FC236}">
                <a16:creationId xmlns:a16="http://schemas.microsoft.com/office/drawing/2014/main" id="{A6F7CEC9-F99C-435E-8A37-5B3203DF2B23}"/>
              </a:ext>
            </a:extLst>
          </p:cNvPr>
          <p:cNvSpPr/>
          <p:nvPr/>
        </p:nvSpPr>
        <p:spPr>
          <a:xfrm>
            <a:off x="198951" y="1521325"/>
            <a:ext cx="575676" cy="2270062"/>
          </a:xfrm>
          <a:custGeom>
            <a:avLst/>
            <a:gdLst>
              <a:gd name="connsiteX0" fmla="*/ 463790 w 463790"/>
              <a:gd name="connsiteY0" fmla="*/ 0 h 846162"/>
              <a:gd name="connsiteX1" fmla="*/ 40710 w 463790"/>
              <a:gd name="connsiteY1" fmla="*/ 286603 h 846162"/>
              <a:gd name="connsiteX2" fmla="*/ 40710 w 463790"/>
              <a:gd name="connsiteY2" fmla="*/ 846162 h 846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3790" h="846162">
                <a:moveTo>
                  <a:pt x="463790" y="0"/>
                </a:moveTo>
                <a:cubicBezTo>
                  <a:pt x="287506" y="72788"/>
                  <a:pt x="111223" y="145576"/>
                  <a:pt x="40710" y="286603"/>
                </a:cubicBezTo>
                <a:cubicBezTo>
                  <a:pt x="-29803" y="427630"/>
                  <a:pt x="5453" y="636896"/>
                  <a:pt x="40710" y="846162"/>
                </a:cubicBezTo>
              </a:path>
            </a:pathLst>
          </a:custGeom>
          <a:noFill/>
          <a:ln w="38100">
            <a:solidFill>
              <a:schemeClr val="accent6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050" noProof="0" dirty="0"/>
          </a:p>
        </p:txBody>
      </p:sp>
      <p:sp>
        <p:nvSpPr>
          <p:cNvPr id="22" name="Rectangle : coins arrondis 10">
            <a:extLst>
              <a:ext uri="{FF2B5EF4-FFF2-40B4-BE49-F238E27FC236}">
                <a16:creationId xmlns:a16="http://schemas.microsoft.com/office/drawing/2014/main" id="{61E29F8C-1880-6C80-5B18-94F722CDFDD0}"/>
              </a:ext>
            </a:extLst>
          </p:cNvPr>
          <p:cNvSpPr>
            <a:spLocks/>
          </p:cNvSpPr>
          <p:nvPr/>
        </p:nvSpPr>
        <p:spPr>
          <a:xfrm>
            <a:off x="27199" y="3833016"/>
            <a:ext cx="2384793" cy="749194"/>
          </a:xfrm>
          <a:prstGeom prst="roundRect">
            <a:avLst/>
          </a:prstGeom>
          <a:solidFill>
            <a:schemeClr val="accent6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000" b="1" noProof="0" dirty="0">
                <a:latin typeface="Avenir Next LT Pro" panose="020B0504020202020204" pitchFamily="34" charset="77"/>
              </a:rPr>
              <a:t>Growing season conditions</a:t>
            </a:r>
            <a:endParaRPr lang="en-CA" sz="2000" b="1" noProof="0" dirty="0">
              <a:latin typeface="Avenir Next LT Pro" panose="020B0504020202020204" pitchFamily="34" charset="77"/>
              <a:ea typeface="Cambria Math" panose="02040503050406030204" pitchFamily="18" charset="0"/>
            </a:endParaRPr>
          </a:p>
        </p:txBody>
      </p:sp>
      <p:sp>
        <p:nvSpPr>
          <p:cNvPr id="23" name="Rectangle : coins arrondis 13">
            <a:extLst>
              <a:ext uri="{FF2B5EF4-FFF2-40B4-BE49-F238E27FC236}">
                <a16:creationId xmlns:a16="http://schemas.microsoft.com/office/drawing/2014/main" id="{15A4AD96-6CC1-25EA-787B-01931F910CB6}"/>
              </a:ext>
            </a:extLst>
          </p:cNvPr>
          <p:cNvSpPr>
            <a:spLocks/>
          </p:cNvSpPr>
          <p:nvPr/>
        </p:nvSpPr>
        <p:spPr>
          <a:xfrm>
            <a:off x="417519" y="2656395"/>
            <a:ext cx="2642883" cy="673787"/>
          </a:xfrm>
          <a:prstGeom prst="roundRect">
            <a:avLst/>
          </a:prstGeom>
          <a:solidFill>
            <a:schemeClr val="accent6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000" b="1" noProof="0" dirty="0">
                <a:latin typeface="Avenir Next LT Pro" panose="020B0504020202020204" pitchFamily="34" charset="77"/>
              </a:rPr>
              <a:t>Hibernation season conditions</a:t>
            </a:r>
            <a:endParaRPr lang="en-CA" sz="2000" b="1" noProof="0" dirty="0">
              <a:latin typeface="Avenir Next LT Pro" panose="020B0504020202020204" pitchFamily="34" charset="77"/>
              <a:ea typeface="Cambria Math" panose="02040503050406030204" pitchFamily="18" charset="0"/>
            </a:endParaRPr>
          </a:p>
        </p:txBody>
      </p:sp>
      <p:sp>
        <p:nvSpPr>
          <p:cNvPr id="24" name="Forme libre 14">
            <a:extLst>
              <a:ext uri="{FF2B5EF4-FFF2-40B4-BE49-F238E27FC236}">
                <a16:creationId xmlns:a16="http://schemas.microsoft.com/office/drawing/2014/main" id="{D909B5C6-A95F-F4FF-2999-040764535198}"/>
              </a:ext>
            </a:extLst>
          </p:cNvPr>
          <p:cNvSpPr/>
          <p:nvPr/>
        </p:nvSpPr>
        <p:spPr>
          <a:xfrm>
            <a:off x="1428188" y="1831497"/>
            <a:ext cx="152142" cy="824899"/>
          </a:xfrm>
          <a:custGeom>
            <a:avLst/>
            <a:gdLst>
              <a:gd name="connsiteX0" fmla="*/ 17416 w 686157"/>
              <a:gd name="connsiteY0" fmla="*/ 0 h 1542197"/>
              <a:gd name="connsiteX1" fmla="*/ 85655 w 686157"/>
              <a:gd name="connsiteY1" fmla="*/ 900753 h 1542197"/>
              <a:gd name="connsiteX2" fmla="*/ 686157 w 686157"/>
              <a:gd name="connsiteY2" fmla="*/ 1542197 h 1542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86157" h="1542197">
                <a:moveTo>
                  <a:pt x="17416" y="0"/>
                </a:moveTo>
                <a:cubicBezTo>
                  <a:pt x="-4193" y="321860"/>
                  <a:pt x="-25802" y="643720"/>
                  <a:pt x="85655" y="900753"/>
                </a:cubicBezTo>
                <a:cubicBezTo>
                  <a:pt x="197112" y="1157786"/>
                  <a:pt x="441634" y="1349991"/>
                  <a:pt x="686157" y="1542197"/>
                </a:cubicBezTo>
              </a:path>
            </a:pathLst>
          </a:custGeom>
          <a:noFill/>
          <a:ln w="38100">
            <a:solidFill>
              <a:schemeClr val="accent6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050" noProof="0" dirty="0"/>
          </a:p>
        </p:txBody>
      </p:sp>
      <p:sp>
        <p:nvSpPr>
          <p:cNvPr id="25" name="Rectangle : coins arrondis 15">
            <a:extLst>
              <a:ext uri="{FF2B5EF4-FFF2-40B4-BE49-F238E27FC236}">
                <a16:creationId xmlns:a16="http://schemas.microsoft.com/office/drawing/2014/main" id="{9031E633-7345-B324-2921-1D2E7B740014}"/>
              </a:ext>
            </a:extLst>
          </p:cNvPr>
          <p:cNvSpPr>
            <a:spLocks/>
          </p:cNvSpPr>
          <p:nvPr/>
        </p:nvSpPr>
        <p:spPr>
          <a:xfrm>
            <a:off x="2991571" y="1806918"/>
            <a:ext cx="1982288" cy="665064"/>
          </a:xfrm>
          <a:prstGeom prst="roundRect">
            <a:avLst/>
          </a:prstGeom>
          <a:solidFill>
            <a:schemeClr val="accent6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000" b="1" noProof="0" dirty="0">
                <a:latin typeface="Avenir Next LT Pro" panose="020B0504020202020204" pitchFamily="34" charset="77"/>
              </a:rPr>
              <a:t>Seasons length</a:t>
            </a:r>
            <a:endParaRPr lang="en-CA" sz="2000" b="1" noProof="0" dirty="0">
              <a:latin typeface="Avenir Next LT Pro" panose="020B0504020202020204" pitchFamily="34" charset="77"/>
              <a:ea typeface="Cambria Math" panose="02040503050406030204" pitchFamily="18" charset="0"/>
            </a:endParaRPr>
          </a:p>
        </p:txBody>
      </p:sp>
      <p:sp>
        <p:nvSpPr>
          <p:cNvPr id="26" name="Forme libre 16">
            <a:extLst>
              <a:ext uri="{FF2B5EF4-FFF2-40B4-BE49-F238E27FC236}">
                <a16:creationId xmlns:a16="http://schemas.microsoft.com/office/drawing/2014/main" id="{631906C4-D7D5-052E-116A-3A09629A30BD}"/>
              </a:ext>
            </a:extLst>
          </p:cNvPr>
          <p:cNvSpPr/>
          <p:nvPr/>
        </p:nvSpPr>
        <p:spPr>
          <a:xfrm flipH="1">
            <a:off x="4132796" y="1478719"/>
            <a:ext cx="1237134" cy="328199"/>
          </a:xfrm>
          <a:custGeom>
            <a:avLst/>
            <a:gdLst>
              <a:gd name="connsiteX0" fmla="*/ 0 w 2606722"/>
              <a:gd name="connsiteY0" fmla="*/ 0 h 1173707"/>
              <a:gd name="connsiteX1" fmla="*/ 982639 w 2606722"/>
              <a:gd name="connsiteY1" fmla="*/ 272955 h 1173707"/>
              <a:gd name="connsiteX2" fmla="*/ 2279176 w 2606722"/>
              <a:gd name="connsiteY2" fmla="*/ 818865 h 1173707"/>
              <a:gd name="connsiteX3" fmla="*/ 2606722 w 2606722"/>
              <a:gd name="connsiteY3" fmla="*/ 1173707 h 1173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6722" h="1173707">
                <a:moveTo>
                  <a:pt x="0" y="0"/>
                </a:moveTo>
                <a:cubicBezTo>
                  <a:pt x="301388" y="68239"/>
                  <a:pt x="602776" y="136478"/>
                  <a:pt x="982639" y="272955"/>
                </a:cubicBezTo>
                <a:cubicBezTo>
                  <a:pt x="1362502" y="409432"/>
                  <a:pt x="2008496" y="668740"/>
                  <a:pt x="2279176" y="818865"/>
                </a:cubicBezTo>
                <a:cubicBezTo>
                  <a:pt x="2549856" y="968990"/>
                  <a:pt x="2578289" y="1071348"/>
                  <a:pt x="2606722" y="1173707"/>
                </a:cubicBezTo>
              </a:path>
            </a:pathLst>
          </a:custGeom>
          <a:noFill/>
          <a:ln w="38100">
            <a:solidFill>
              <a:schemeClr val="accent6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050" noProof="0" dirty="0"/>
          </a:p>
        </p:txBody>
      </p:sp>
      <p:grpSp>
        <p:nvGrpSpPr>
          <p:cNvPr id="27" name="Groupe 12">
            <a:extLst>
              <a:ext uri="{FF2B5EF4-FFF2-40B4-BE49-F238E27FC236}">
                <a16:creationId xmlns:a16="http://schemas.microsoft.com/office/drawing/2014/main" id="{7B3BA561-B8EB-37B3-73AA-0A00CF7BFEB2}"/>
              </a:ext>
            </a:extLst>
          </p:cNvPr>
          <p:cNvGrpSpPr/>
          <p:nvPr/>
        </p:nvGrpSpPr>
        <p:grpSpPr>
          <a:xfrm>
            <a:off x="4343396" y="141428"/>
            <a:ext cx="2955899" cy="1710650"/>
            <a:chOff x="5079593" y="481424"/>
            <a:chExt cx="4667216" cy="2092545"/>
          </a:xfrm>
        </p:grpSpPr>
        <p:sp>
          <p:nvSpPr>
            <p:cNvPr id="30" name="Rectangle : coins arrondis 6">
              <a:extLst>
                <a:ext uri="{FF2B5EF4-FFF2-40B4-BE49-F238E27FC236}">
                  <a16:creationId xmlns:a16="http://schemas.microsoft.com/office/drawing/2014/main" id="{A978F387-4624-2160-1BD0-775938A0F4CD}"/>
                </a:ext>
              </a:extLst>
            </p:cNvPr>
            <p:cNvSpPr>
              <a:spLocks/>
            </p:cNvSpPr>
            <p:nvPr/>
          </p:nvSpPr>
          <p:spPr>
            <a:xfrm>
              <a:off x="5079593" y="481424"/>
              <a:ext cx="1953372" cy="657967"/>
            </a:xfrm>
            <a:prstGeom prst="roundRect">
              <a:avLst/>
            </a:prstGeom>
            <a:solidFill>
              <a:schemeClr val="accent1">
                <a:alpha val="50196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b="1" noProof="0" dirty="0">
                  <a:latin typeface="Avenir Next LT Pro" panose="020B0504020202020204" pitchFamily="34" charset="77"/>
                </a:rPr>
                <a:t>Active season ➚</a:t>
              </a:r>
              <a:endParaRPr lang="en-CA" b="1" noProof="0" dirty="0">
                <a:latin typeface="Avenir Next LT Pro" panose="020B0504020202020204" pitchFamily="34" charset="77"/>
                <a:ea typeface="Cambria Math" panose="02040503050406030204" pitchFamily="18" charset="0"/>
              </a:endParaRPr>
            </a:p>
          </p:txBody>
        </p:sp>
        <p:pic>
          <p:nvPicPr>
            <p:cNvPr id="31" name="Image 9" descr="Une image contenant dessin, croquis, noir, art&#10;&#10;Description générée automatiquement">
              <a:extLst>
                <a:ext uri="{FF2B5EF4-FFF2-40B4-BE49-F238E27FC236}">
                  <a16:creationId xmlns:a16="http://schemas.microsoft.com/office/drawing/2014/main" id="{FCFD7B6F-91CC-A7E6-026D-0CD11349BE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7815" t="63021" r="18034"/>
            <a:stretch/>
          </p:blipFill>
          <p:spPr>
            <a:xfrm>
              <a:off x="5615771" y="927275"/>
              <a:ext cx="2856704" cy="1646694"/>
            </a:xfrm>
            <a:prstGeom prst="rect">
              <a:avLst/>
            </a:prstGeom>
          </p:spPr>
        </p:pic>
        <p:sp>
          <p:nvSpPr>
            <p:cNvPr id="32" name="Rectangle : coins arrondis 11">
              <a:extLst>
                <a:ext uri="{FF2B5EF4-FFF2-40B4-BE49-F238E27FC236}">
                  <a16:creationId xmlns:a16="http://schemas.microsoft.com/office/drawing/2014/main" id="{189EE7B5-C046-BE83-10E7-BC50AF82B22C}"/>
                </a:ext>
              </a:extLst>
            </p:cNvPr>
            <p:cNvSpPr>
              <a:spLocks/>
            </p:cNvSpPr>
            <p:nvPr/>
          </p:nvSpPr>
          <p:spPr>
            <a:xfrm>
              <a:off x="7190194" y="810407"/>
              <a:ext cx="2556615" cy="652982"/>
            </a:xfrm>
            <a:prstGeom prst="roundRect">
              <a:avLst/>
            </a:prstGeom>
            <a:solidFill>
              <a:schemeClr val="accent1">
                <a:alpha val="50196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b="1" noProof="0" dirty="0">
                  <a:latin typeface="Avenir Next LT Pro" panose="020B0504020202020204" pitchFamily="34" charset="77"/>
                </a:rPr>
                <a:t>Hibernation➘</a:t>
              </a:r>
              <a:endParaRPr lang="en-CA" b="1" noProof="0" dirty="0">
                <a:latin typeface="Avenir Next LT Pro" panose="020B0504020202020204" pitchFamily="34" charset="77"/>
                <a:ea typeface="Cambria Math" panose="02040503050406030204" pitchFamily="18" charset="0"/>
              </a:endParaRPr>
            </a:p>
          </p:txBody>
        </p:sp>
      </p:grpSp>
      <p:cxnSp>
        <p:nvCxnSpPr>
          <p:cNvPr id="28" name="Connecteur en arc 18">
            <a:extLst>
              <a:ext uri="{FF2B5EF4-FFF2-40B4-BE49-F238E27FC236}">
                <a16:creationId xmlns:a16="http://schemas.microsoft.com/office/drawing/2014/main" id="{EEA7876A-6FBE-659D-5F0F-6359652506C1}"/>
              </a:ext>
            </a:extLst>
          </p:cNvPr>
          <p:cNvCxnSpPr>
            <a:cxnSpLocks/>
            <a:stCxn id="16" idx="3"/>
            <a:endCxn id="30" idx="1"/>
          </p:cNvCxnSpPr>
          <p:nvPr/>
        </p:nvCxnSpPr>
        <p:spPr>
          <a:xfrm flipV="1">
            <a:off x="3657599" y="410372"/>
            <a:ext cx="685796" cy="773689"/>
          </a:xfrm>
          <a:prstGeom prst="curvedConnector3">
            <a:avLst>
              <a:gd name="adj1" fmla="val 50000"/>
            </a:avLst>
          </a:prstGeom>
          <a:ln w="38100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Forme libre 28">
            <a:extLst>
              <a:ext uri="{FF2B5EF4-FFF2-40B4-BE49-F238E27FC236}">
                <a16:creationId xmlns:a16="http://schemas.microsoft.com/office/drawing/2014/main" id="{DDFCE017-54BD-B6B3-1FEA-EC253649F637}"/>
              </a:ext>
            </a:extLst>
          </p:cNvPr>
          <p:cNvSpPr/>
          <p:nvPr/>
        </p:nvSpPr>
        <p:spPr>
          <a:xfrm>
            <a:off x="6215715" y="1239031"/>
            <a:ext cx="780450" cy="771912"/>
          </a:xfrm>
          <a:custGeom>
            <a:avLst/>
            <a:gdLst>
              <a:gd name="connsiteX0" fmla="*/ 0 w 573206"/>
              <a:gd name="connsiteY0" fmla="*/ 0 h 887105"/>
              <a:gd name="connsiteX1" fmla="*/ 477671 w 573206"/>
              <a:gd name="connsiteY1" fmla="*/ 368490 h 887105"/>
              <a:gd name="connsiteX2" fmla="*/ 573206 w 573206"/>
              <a:gd name="connsiteY2" fmla="*/ 887105 h 8871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73206" h="887105">
                <a:moveTo>
                  <a:pt x="0" y="0"/>
                </a:moveTo>
                <a:cubicBezTo>
                  <a:pt x="191068" y="110319"/>
                  <a:pt x="382137" y="220639"/>
                  <a:pt x="477671" y="368490"/>
                </a:cubicBezTo>
                <a:cubicBezTo>
                  <a:pt x="573205" y="516341"/>
                  <a:pt x="573205" y="701723"/>
                  <a:pt x="573206" y="887105"/>
                </a:cubicBezTo>
              </a:path>
            </a:pathLst>
          </a:custGeom>
          <a:noFill/>
          <a:ln w="38100">
            <a:solidFill>
              <a:schemeClr val="accent1"/>
            </a:solidFill>
            <a:headEnd type="none" w="med" len="med"/>
            <a:tailEnd type="triangle" w="med" len="me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573206"/>
                      <a:gd name="connsiteY0" fmla="*/ 0 h 887105"/>
                      <a:gd name="connsiteX1" fmla="*/ 477671 w 573206"/>
                      <a:gd name="connsiteY1" fmla="*/ 368490 h 887105"/>
                      <a:gd name="connsiteX2" fmla="*/ 573206 w 573206"/>
                      <a:gd name="connsiteY2" fmla="*/ 887105 h 8871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573206" h="887105" extrusionOk="0">
                        <a:moveTo>
                          <a:pt x="0" y="0"/>
                        </a:moveTo>
                        <a:cubicBezTo>
                          <a:pt x="166656" y="95261"/>
                          <a:pt x="363541" y="227618"/>
                          <a:pt x="477671" y="368490"/>
                        </a:cubicBezTo>
                        <a:cubicBezTo>
                          <a:pt x="586088" y="519053"/>
                          <a:pt x="553187" y="702360"/>
                          <a:pt x="573206" y="887105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050" noProof="0" dirty="0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A9B35425-4F6B-96F0-385C-2011FA5A72D4}"/>
              </a:ext>
            </a:extLst>
          </p:cNvPr>
          <p:cNvSpPr/>
          <p:nvPr/>
        </p:nvSpPr>
        <p:spPr>
          <a:xfrm>
            <a:off x="2063716" y="3330184"/>
            <a:ext cx="1208483" cy="98816"/>
          </a:xfrm>
          <a:custGeom>
            <a:avLst/>
            <a:gdLst>
              <a:gd name="connsiteX0" fmla="*/ 0 w 1727200"/>
              <a:gd name="connsiteY0" fmla="*/ 0 h 783771"/>
              <a:gd name="connsiteX1" fmla="*/ 333829 w 1727200"/>
              <a:gd name="connsiteY1" fmla="*/ 290286 h 783771"/>
              <a:gd name="connsiteX2" fmla="*/ 1161143 w 1727200"/>
              <a:gd name="connsiteY2" fmla="*/ 638628 h 783771"/>
              <a:gd name="connsiteX3" fmla="*/ 1727200 w 1727200"/>
              <a:gd name="connsiteY3" fmla="*/ 783771 h 783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27200" h="783771">
                <a:moveTo>
                  <a:pt x="0" y="0"/>
                </a:moveTo>
                <a:cubicBezTo>
                  <a:pt x="70152" y="91924"/>
                  <a:pt x="140305" y="183848"/>
                  <a:pt x="333829" y="290286"/>
                </a:cubicBezTo>
                <a:cubicBezTo>
                  <a:pt x="527353" y="396724"/>
                  <a:pt x="928915" y="556381"/>
                  <a:pt x="1161143" y="638628"/>
                </a:cubicBezTo>
                <a:cubicBezTo>
                  <a:pt x="1393371" y="720875"/>
                  <a:pt x="1560285" y="752323"/>
                  <a:pt x="1727200" y="783771"/>
                </a:cubicBezTo>
              </a:path>
            </a:pathLst>
          </a:custGeom>
          <a:noFill/>
          <a:ln w="38100">
            <a:solidFill>
              <a:schemeClr val="accent6"/>
            </a:solidFill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noProof="0" dirty="0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ACFCBD95-08CD-E337-2D1D-58EC615A95E5}"/>
              </a:ext>
            </a:extLst>
          </p:cNvPr>
          <p:cNvSpPr/>
          <p:nvPr/>
        </p:nvSpPr>
        <p:spPr>
          <a:xfrm>
            <a:off x="8284158" y="3514136"/>
            <a:ext cx="919726" cy="67899"/>
          </a:xfrm>
          <a:custGeom>
            <a:avLst/>
            <a:gdLst>
              <a:gd name="connsiteX0" fmla="*/ 0 w 2583542"/>
              <a:gd name="connsiteY0" fmla="*/ 58057 h 58057"/>
              <a:gd name="connsiteX1" fmla="*/ 1930400 w 2583542"/>
              <a:gd name="connsiteY1" fmla="*/ 14515 h 58057"/>
              <a:gd name="connsiteX2" fmla="*/ 2583542 w 2583542"/>
              <a:gd name="connsiteY2" fmla="*/ 0 h 58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83542" h="58057">
                <a:moveTo>
                  <a:pt x="0" y="58057"/>
                </a:moveTo>
                <a:lnTo>
                  <a:pt x="1930400" y="14515"/>
                </a:lnTo>
                <a:lnTo>
                  <a:pt x="2583542" y="0"/>
                </a:lnTo>
              </a:path>
            </a:pathLst>
          </a:custGeom>
          <a:noFill/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noProof="0" dirty="0"/>
          </a:p>
        </p:txBody>
      </p:sp>
      <p:sp>
        <p:nvSpPr>
          <p:cNvPr id="12" name="Rectangle : coins arrondis 23">
            <a:extLst>
              <a:ext uri="{FF2B5EF4-FFF2-40B4-BE49-F238E27FC236}">
                <a16:creationId xmlns:a16="http://schemas.microsoft.com/office/drawing/2014/main" id="{7B330AC8-5009-4469-AD65-B866919B6CA5}"/>
              </a:ext>
            </a:extLst>
          </p:cNvPr>
          <p:cNvSpPr>
            <a:spLocks noChangeAspect="1"/>
          </p:cNvSpPr>
          <p:nvPr/>
        </p:nvSpPr>
        <p:spPr>
          <a:xfrm>
            <a:off x="9203883" y="3234681"/>
            <a:ext cx="1791333" cy="449845"/>
          </a:xfrm>
          <a:prstGeom prst="roundRect">
            <a:avLst/>
          </a:prstGeom>
          <a:solidFill>
            <a:srgbClr val="FF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800" b="1" noProof="0" dirty="0">
                <a:latin typeface="Avenir Next LT Pro" panose="020B0504020202020204" pitchFamily="34" charset="77"/>
              </a:rPr>
              <a:t>Behavior</a:t>
            </a:r>
            <a:endParaRPr lang="en-CA" sz="2000" b="1" noProof="0" dirty="0"/>
          </a:p>
        </p:txBody>
      </p:sp>
      <p:sp>
        <p:nvSpPr>
          <p:cNvPr id="33" name="Rectangle : coins arrondis 13">
            <a:extLst>
              <a:ext uri="{FF2B5EF4-FFF2-40B4-BE49-F238E27FC236}">
                <a16:creationId xmlns:a16="http://schemas.microsoft.com/office/drawing/2014/main" id="{CFEA216C-02A1-501B-8DCB-605770E32393}"/>
              </a:ext>
            </a:extLst>
          </p:cNvPr>
          <p:cNvSpPr>
            <a:spLocks/>
          </p:cNvSpPr>
          <p:nvPr/>
        </p:nvSpPr>
        <p:spPr>
          <a:xfrm>
            <a:off x="4021763" y="4936387"/>
            <a:ext cx="3024000" cy="748419"/>
          </a:xfrm>
          <a:prstGeom prst="roundRect">
            <a:avLst/>
          </a:prstGeom>
          <a:solidFill>
            <a:srgbClr val="7030A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000" b="1" noProof="0" dirty="0">
                <a:latin typeface="Avenir Next LT Pro" panose="020B0504020202020204" pitchFamily="34" charset="77"/>
              </a:rPr>
              <a:t>Mass at the beginning of the active season</a:t>
            </a:r>
            <a:endParaRPr lang="en-CA" sz="2000" b="1" noProof="0" dirty="0">
              <a:latin typeface="Avenir Next LT Pro" panose="020B0504020202020204" pitchFamily="34" charset="77"/>
              <a:ea typeface="Cambria Math" panose="02040503050406030204" pitchFamily="18" charset="0"/>
            </a:endParaRPr>
          </a:p>
        </p:txBody>
      </p:sp>
      <p:sp>
        <p:nvSpPr>
          <p:cNvPr id="36" name="Freeform 35">
            <a:extLst>
              <a:ext uri="{FF2B5EF4-FFF2-40B4-BE49-F238E27FC236}">
                <a16:creationId xmlns:a16="http://schemas.microsoft.com/office/drawing/2014/main" id="{4E15B444-78D8-E745-49D7-DE11930C880C}"/>
              </a:ext>
            </a:extLst>
          </p:cNvPr>
          <p:cNvSpPr/>
          <p:nvPr/>
        </p:nvSpPr>
        <p:spPr>
          <a:xfrm>
            <a:off x="6215715" y="4059378"/>
            <a:ext cx="530884" cy="805310"/>
          </a:xfrm>
          <a:custGeom>
            <a:avLst/>
            <a:gdLst>
              <a:gd name="connsiteX0" fmla="*/ 70039 w 890654"/>
              <a:gd name="connsiteY0" fmla="*/ 890954 h 890954"/>
              <a:gd name="connsiteX1" fmla="*/ 81762 w 890654"/>
              <a:gd name="connsiteY1" fmla="*/ 550985 h 890954"/>
              <a:gd name="connsiteX2" fmla="*/ 890654 w 890654"/>
              <a:gd name="connsiteY2" fmla="*/ 0 h 8909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90654" h="890954">
                <a:moveTo>
                  <a:pt x="70039" y="890954"/>
                </a:moveTo>
                <a:cubicBezTo>
                  <a:pt x="7516" y="795215"/>
                  <a:pt x="-55007" y="699477"/>
                  <a:pt x="81762" y="550985"/>
                </a:cubicBezTo>
                <a:cubicBezTo>
                  <a:pt x="218531" y="402493"/>
                  <a:pt x="554592" y="201246"/>
                  <a:pt x="890654" y="0"/>
                </a:cubicBezTo>
              </a:path>
            </a:pathLst>
          </a:custGeom>
          <a:noFill/>
          <a:ln w="38100">
            <a:solidFill>
              <a:srgbClr val="7030A0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noProof="0" dirty="0"/>
          </a:p>
        </p:txBody>
      </p:sp>
      <p:sp>
        <p:nvSpPr>
          <p:cNvPr id="38" name="Freeform 37">
            <a:extLst>
              <a:ext uri="{FF2B5EF4-FFF2-40B4-BE49-F238E27FC236}">
                <a16:creationId xmlns:a16="http://schemas.microsoft.com/office/drawing/2014/main" id="{36B309E7-144C-0817-0109-389F419E3307}"/>
              </a:ext>
            </a:extLst>
          </p:cNvPr>
          <p:cNvSpPr/>
          <p:nvPr/>
        </p:nvSpPr>
        <p:spPr>
          <a:xfrm>
            <a:off x="7480002" y="4046954"/>
            <a:ext cx="610988" cy="817734"/>
          </a:xfrm>
          <a:custGeom>
            <a:avLst/>
            <a:gdLst>
              <a:gd name="connsiteX0" fmla="*/ 574430 w 750159"/>
              <a:gd name="connsiteY0" fmla="*/ 879230 h 879230"/>
              <a:gd name="connsiteX1" fmla="*/ 715107 w 750159"/>
              <a:gd name="connsiteY1" fmla="*/ 621323 h 879230"/>
              <a:gd name="connsiteX2" fmla="*/ 0 w 750159"/>
              <a:gd name="connsiteY2" fmla="*/ 0 h 879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0159" h="879230">
                <a:moveTo>
                  <a:pt x="574430" y="879230"/>
                </a:moveTo>
                <a:cubicBezTo>
                  <a:pt x="692637" y="823545"/>
                  <a:pt x="810845" y="767861"/>
                  <a:pt x="715107" y="621323"/>
                </a:cubicBezTo>
                <a:cubicBezTo>
                  <a:pt x="619369" y="474785"/>
                  <a:pt x="309684" y="237392"/>
                  <a:pt x="0" y="0"/>
                </a:cubicBezTo>
              </a:path>
            </a:pathLst>
          </a:custGeom>
          <a:noFill/>
          <a:ln w="38100">
            <a:solidFill>
              <a:srgbClr val="7030A0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noProof="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FA7F22D-788C-EC7F-AF71-89B380AC1CE0}"/>
              </a:ext>
            </a:extLst>
          </p:cNvPr>
          <p:cNvSpPr txBox="1"/>
          <p:nvPr/>
        </p:nvSpPr>
        <p:spPr>
          <a:xfrm>
            <a:off x="127043" y="4738746"/>
            <a:ext cx="1776448" cy="584775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r>
              <a:rPr lang="en-CA" sz="3200" b="1" i="1" noProof="0" dirty="0">
                <a:solidFill>
                  <a:schemeClr val="accent6"/>
                </a:solidFill>
                <a:latin typeface="Avenir Next LT Pro" panose="020B0504020202020204" pitchFamily="34" charset="77"/>
              </a:rPr>
              <a:t>Triggers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40F3437-BA92-3E85-ABE3-C734E7F3D759}"/>
              </a:ext>
            </a:extLst>
          </p:cNvPr>
          <p:cNvSpPr txBox="1"/>
          <p:nvPr/>
        </p:nvSpPr>
        <p:spPr>
          <a:xfrm>
            <a:off x="3720283" y="4024745"/>
            <a:ext cx="1975797" cy="584775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none" rtlCol="0">
            <a:spAutoFit/>
          </a:bodyPr>
          <a:lstStyle/>
          <a:p>
            <a:r>
              <a:rPr lang="en-CA" sz="3200" b="1" i="1" noProof="0" dirty="0">
                <a:solidFill>
                  <a:srgbClr val="7030A0"/>
                </a:solidFill>
                <a:latin typeface="Avenir Next LT Pro" panose="020B0504020202020204" pitchFamily="34" charset="77"/>
              </a:rPr>
              <a:t>Structure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C60B4C6-8BBA-4228-E184-68F6011243D7}"/>
              </a:ext>
            </a:extLst>
          </p:cNvPr>
          <p:cNvSpPr txBox="1"/>
          <p:nvPr/>
        </p:nvSpPr>
        <p:spPr>
          <a:xfrm>
            <a:off x="8920941" y="3950814"/>
            <a:ext cx="2605970" cy="5847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CA" sz="3200" b="1" i="1" noProof="0" dirty="0">
                <a:solidFill>
                  <a:srgbClr val="FF0000"/>
                </a:solidFill>
                <a:latin typeface="Avenir Next LT Pro" panose="020B0504020202020204" pitchFamily="34" charset="77"/>
              </a:rPr>
              <a:t>Implications</a:t>
            </a:r>
          </a:p>
        </p:txBody>
      </p:sp>
      <p:sp>
        <p:nvSpPr>
          <p:cNvPr id="44" name="Rectangle : coins arrondis 13">
            <a:extLst>
              <a:ext uri="{FF2B5EF4-FFF2-40B4-BE49-F238E27FC236}">
                <a16:creationId xmlns:a16="http://schemas.microsoft.com/office/drawing/2014/main" id="{D1358C38-884C-1AEF-6860-E95FE1C61F30}"/>
              </a:ext>
            </a:extLst>
          </p:cNvPr>
          <p:cNvSpPr>
            <a:spLocks/>
          </p:cNvSpPr>
          <p:nvPr/>
        </p:nvSpPr>
        <p:spPr>
          <a:xfrm>
            <a:off x="7088667" y="4931943"/>
            <a:ext cx="3024000" cy="748419"/>
          </a:xfrm>
          <a:prstGeom prst="roundRect">
            <a:avLst/>
          </a:prstGeom>
          <a:solidFill>
            <a:srgbClr val="7030A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000" b="1" noProof="0" dirty="0">
                <a:latin typeface="Avenir Next LT Pro" panose="020B0504020202020204" pitchFamily="34" charset="77"/>
              </a:rPr>
              <a:t>Mass at the end of the active season</a:t>
            </a:r>
            <a:endParaRPr lang="en-CA" sz="2000" b="1" noProof="0" dirty="0">
              <a:latin typeface="Avenir Next LT Pro" panose="020B0504020202020204" pitchFamily="34" charset="77"/>
              <a:ea typeface="Cambria Math" panose="02040503050406030204" pitchFamily="18" charset="0"/>
            </a:endParaRPr>
          </a:p>
        </p:txBody>
      </p:sp>
      <p:sp>
        <p:nvSpPr>
          <p:cNvPr id="2" name="Freeform 1">
            <a:extLst>
              <a:ext uri="{FF2B5EF4-FFF2-40B4-BE49-F238E27FC236}">
                <a16:creationId xmlns:a16="http://schemas.microsoft.com/office/drawing/2014/main" id="{3C3F3041-F377-3616-543C-44E7FF006548}"/>
              </a:ext>
            </a:extLst>
          </p:cNvPr>
          <p:cNvSpPr/>
          <p:nvPr/>
        </p:nvSpPr>
        <p:spPr>
          <a:xfrm>
            <a:off x="3863245" y="2487707"/>
            <a:ext cx="45719" cy="617384"/>
          </a:xfrm>
          <a:custGeom>
            <a:avLst/>
            <a:gdLst>
              <a:gd name="connsiteX0" fmla="*/ 9508 w 574284"/>
              <a:gd name="connsiteY0" fmla="*/ 0 h 981635"/>
              <a:gd name="connsiteX1" fmla="*/ 76743 w 574284"/>
              <a:gd name="connsiteY1" fmla="*/ 806823 h 981635"/>
              <a:gd name="connsiteX2" fmla="*/ 574284 w 574284"/>
              <a:gd name="connsiteY2" fmla="*/ 981635 h 981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74284" h="981635">
                <a:moveTo>
                  <a:pt x="9508" y="0"/>
                </a:moveTo>
                <a:cubicBezTo>
                  <a:pt x="-3939" y="321608"/>
                  <a:pt x="-17386" y="643217"/>
                  <a:pt x="76743" y="806823"/>
                </a:cubicBezTo>
                <a:cubicBezTo>
                  <a:pt x="170872" y="970429"/>
                  <a:pt x="372578" y="976032"/>
                  <a:pt x="574284" y="981635"/>
                </a:cubicBezTo>
              </a:path>
            </a:pathLst>
          </a:custGeom>
          <a:noFill/>
          <a:ln w="38100">
            <a:solidFill>
              <a:schemeClr val="accent6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7F32E579-46F5-FD3C-0428-E68CC61435EB}"/>
              </a:ext>
            </a:extLst>
          </p:cNvPr>
          <p:cNvSpPr/>
          <p:nvPr/>
        </p:nvSpPr>
        <p:spPr>
          <a:xfrm>
            <a:off x="2411992" y="3783765"/>
            <a:ext cx="1451253" cy="404619"/>
          </a:xfrm>
          <a:custGeom>
            <a:avLst/>
            <a:gdLst>
              <a:gd name="connsiteX0" fmla="*/ 0 w 1963270"/>
              <a:gd name="connsiteY0" fmla="*/ 524435 h 524435"/>
              <a:gd name="connsiteX1" fmla="*/ 1223682 w 1963270"/>
              <a:gd name="connsiteY1" fmla="*/ 309282 h 524435"/>
              <a:gd name="connsiteX2" fmla="*/ 1963270 w 1963270"/>
              <a:gd name="connsiteY2" fmla="*/ 0 h 524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63270" h="524435">
                <a:moveTo>
                  <a:pt x="0" y="524435"/>
                </a:moveTo>
                <a:cubicBezTo>
                  <a:pt x="448235" y="460561"/>
                  <a:pt x="896470" y="396688"/>
                  <a:pt x="1223682" y="309282"/>
                </a:cubicBezTo>
                <a:cubicBezTo>
                  <a:pt x="1550894" y="221876"/>
                  <a:pt x="1757082" y="110938"/>
                  <a:pt x="1963270" y="0"/>
                </a:cubicBezTo>
              </a:path>
            </a:pathLst>
          </a:custGeom>
          <a:noFill/>
          <a:ln w="38100">
            <a:solidFill>
              <a:schemeClr val="accent6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 : coins arrondis 13">
            <a:extLst>
              <a:ext uri="{FF2B5EF4-FFF2-40B4-BE49-F238E27FC236}">
                <a16:creationId xmlns:a16="http://schemas.microsoft.com/office/drawing/2014/main" id="{4D3CBAA8-6039-BAC6-88B6-733182E94598}"/>
              </a:ext>
            </a:extLst>
          </p:cNvPr>
          <p:cNvSpPr>
            <a:spLocks/>
          </p:cNvSpPr>
          <p:nvPr/>
        </p:nvSpPr>
        <p:spPr>
          <a:xfrm>
            <a:off x="3146611" y="6087134"/>
            <a:ext cx="1476000" cy="508412"/>
          </a:xfrm>
          <a:prstGeom prst="roundRect">
            <a:avLst/>
          </a:prstGeom>
          <a:solidFill>
            <a:srgbClr val="7030A0">
              <a:alpha val="50196"/>
            </a:srgb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000" b="1" noProof="0" dirty="0">
                <a:latin typeface="Avenir Next LT Pro" panose="020B0504020202020204" pitchFamily="34" charset="77"/>
              </a:rPr>
              <a:t>Juveniles</a:t>
            </a:r>
            <a:endParaRPr lang="en-CA" sz="2000" b="1" noProof="0" dirty="0">
              <a:latin typeface="Avenir Next LT Pro" panose="020B0504020202020204" pitchFamily="34" charset="77"/>
              <a:ea typeface="Cambria Math" panose="02040503050406030204" pitchFamily="18" charset="0"/>
            </a:endParaRPr>
          </a:p>
        </p:txBody>
      </p:sp>
      <p:sp>
        <p:nvSpPr>
          <p:cNvPr id="13" name="Rectangle : coins arrondis 13">
            <a:extLst>
              <a:ext uri="{FF2B5EF4-FFF2-40B4-BE49-F238E27FC236}">
                <a16:creationId xmlns:a16="http://schemas.microsoft.com/office/drawing/2014/main" id="{7C889DBD-3D49-0C45-DB43-8A7AE37CD18C}"/>
              </a:ext>
            </a:extLst>
          </p:cNvPr>
          <p:cNvSpPr>
            <a:spLocks/>
          </p:cNvSpPr>
          <p:nvPr/>
        </p:nvSpPr>
        <p:spPr>
          <a:xfrm>
            <a:off x="5071387" y="6276781"/>
            <a:ext cx="1476000" cy="508412"/>
          </a:xfrm>
          <a:prstGeom prst="roundRect">
            <a:avLst/>
          </a:prstGeom>
          <a:solidFill>
            <a:srgbClr val="7030A0">
              <a:alpha val="50196"/>
            </a:srgb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000" b="1" noProof="0" dirty="0">
                <a:latin typeface="Avenir Next LT Pro" panose="020B0504020202020204" pitchFamily="34" charset="77"/>
              </a:rPr>
              <a:t>Yearlings</a:t>
            </a:r>
            <a:endParaRPr lang="en-CA" sz="2000" b="1" noProof="0" dirty="0">
              <a:latin typeface="Avenir Next LT Pro" panose="020B0504020202020204" pitchFamily="34" charset="77"/>
              <a:ea typeface="Cambria Math" panose="02040503050406030204" pitchFamily="18" charset="0"/>
            </a:endParaRPr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574FCA71-E03C-4312-F21E-FA1C575466DB}"/>
              </a:ext>
            </a:extLst>
          </p:cNvPr>
          <p:cNvSpPr>
            <a:spLocks/>
          </p:cNvSpPr>
          <p:nvPr/>
        </p:nvSpPr>
        <p:spPr>
          <a:xfrm>
            <a:off x="6996164" y="6276781"/>
            <a:ext cx="1476000" cy="508412"/>
          </a:xfrm>
          <a:prstGeom prst="roundRect">
            <a:avLst/>
          </a:prstGeom>
          <a:solidFill>
            <a:srgbClr val="7030A0">
              <a:alpha val="50196"/>
            </a:srgb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000" b="1" noProof="0" dirty="0">
                <a:latin typeface="Avenir Next LT Pro" panose="020B0504020202020204" pitchFamily="34" charset="77"/>
              </a:rPr>
              <a:t>Subadults</a:t>
            </a:r>
            <a:endParaRPr lang="en-CA" sz="2000" b="1" noProof="0" dirty="0">
              <a:latin typeface="Avenir Next LT Pro" panose="020B0504020202020204" pitchFamily="34" charset="77"/>
              <a:ea typeface="Cambria Math" panose="02040503050406030204" pitchFamily="18" charset="0"/>
            </a:endParaRPr>
          </a:p>
        </p:txBody>
      </p:sp>
      <p:sp>
        <p:nvSpPr>
          <p:cNvPr id="34" name="Rectangle : coins arrondis 13">
            <a:extLst>
              <a:ext uri="{FF2B5EF4-FFF2-40B4-BE49-F238E27FC236}">
                <a16:creationId xmlns:a16="http://schemas.microsoft.com/office/drawing/2014/main" id="{F94C8480-FBC4-42AC-C283-F8F3127BB248}"/>
              </a:ext>
            </a:extLst>
          </p:cNvPr>
          <p:cNvSpPr>
            <a:spLocks/>
          </p:cNvSpPr>
          <p:nvPr/>
        </p:nvSpPr>
        <p:spPr>
          <a:xfrm>
            <a:off x="8920941" y="6087134"/>
            <a:ext cx="1476000" cy="508412"/>
          </a:xfrm>
          <a:prstGeom prst="roundRect">
            <a:avLst/>
          </a:prstGeom>
          <a:solidFill>
            <a:srgbClr val="7030A0">
              <a:alpha val="50196"/>
            </a:srgb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000" b="1" noProof="0" dirty="0">
                <a:latin typeface="Avenir Next LT Pro" panose="020B0504020202020204" pitchFamily="34" charset="77"/>
              </a:rPr>
              <a:t>Adults</a:t>
            </a:r>
            <a:endParaRPr lang="en-CA" sz="2000" b="1" noProof="0" dirty="0">
              <a:latin typeface="Avenir Next LT Pro" panose="020B0504020202020204" pitchFamily="34" charset="77"/>
              <a:ea typeface="Cambria Math" panose="02040503050406030204" pitchFamily="18" charset="0"/>
            </a:endParaRP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CBDC1986-D3F7-779D-42C1-6789A7FF21A9}"/>
              </a:ext>
            </a:extLst>
          </p:cNvPr>
          <p:cNvCxnSpPr>
            <a:cxnSpLocks/>
            <a:stCxn id="11" idx="0"/>
            <a:endCxn id="9" idx="2"/>
          </p:cNvCxnSpPr>
          <p:nvPr/>
        </p:nvCxnSpPr>
        <p:spPr>
          <a:xfrm flipV="1">
            <a:off x="3884611" y="5732369"/>
            <a:ext cx="3173723" cy="354765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C0AE56DF-DABB-074F-DC39-9A788791F683}"/>
              </a:ext>
            </a:extLst>
          </p:cNvPr>
          <p:cNvCxnSpPr>
            <a:cxnSpLocks/>
            <a:stCxn id="13" idx="0"/>
            <a:endCxn id="9" idx="2"/>
          </p:cNvCxnSpPr>
          <p:nvPr/>
        </p:nvCxnSpPr>
        <p:spPr>
          <a:xfrm flipV="1">
            <a:off x="5809387" y="5732369"/>
            <a:ext cx="1248947" cy="544412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3B4015D0-E373-1EC4-BD63-8FCF031AFF7B}"/>
              </a:ext>
            </a:extLst>
          </p:cNvPr>
          <p:cNvCxnSpPr>
            <a:cxnSpLocks/>
            <a:stCxn id="14" idx="0"/>
            <a:endCxn id="9" idx="2"/>
          </p:cNvCxnSpPr>
          <p:nvPr/>
        </p:nvCxnSpPr>
        <p:spPr>
          <a:xfrm flipH="1" flipV="1">
            <a:off x="7058334" y="5732369"/>
            <a:ext cx="675830" cy="544412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9BF0F018-D67A-1214-2E8F-E4AF983E83BA}"/>
              </a:ext>
            </a:extLst>
          </p:cNvPr>
          <p:cNvCxnSpPr>
            <a:cxnSpLocks/>
            <a:stCxn id="34" idx="0"/>
            <a:endCxn id="9" idx="2"/>
          </p:cNvCxnSpPr>
          <p:nvPr/>
        </p:nvCxnSpPr>
        <p:spPr>
          <a:xfrm flipH="1" flipV="1">
            <a:off x="7058334" y="5732369"/>
            <a:ext cx="2600607" cy="354765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ectangle : coins arrondis 23">
            <a:extLst>
              <a:ext uri="{FF2B5EF4-FFF2-40B4-BE49-F238E27FC236}">
                <a16:creationId xmlns:a16="http://schemas.microsoft.com/office/drawing/2014/main" id="{FD1007C5-5785-55A6-47B9-FB4F7F28F853}"/>
              </a:ext>
            </a:extLst>
          </p:cNvPr>
          <p:cNvSpPr>
            <a:spLocks/>
          </p:cNvSpPr>
          <p:nvPr/>
        </p:nvSpPr>
        <p:spPr>
          <a:xfrm>
            <a:off x="7352990" y="2843746"/>
            <a:ext cx="1476000" cy="324000"/>
          </a:xfrm>
          <a:prstGeom prst="roundRect">
            <a:avLst/>
          </a:prstGeom>
          <a:solidFill>
            <a:srgbClr val="156082">
              <a:alpha val="45098"/>
            </a:srgbClr>
          </a:solidFill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b="1" noProof="0" dirty="0">
                <a:solidFill>
                  <a:schemeClr val="bg1"/>
                </a:solidFill>
                <a:latin typeface="Avenir Next LT Pro" panose="020B0504020202020204" pitchFamily="34" charset="77"/>
              </a:rPr>
              <a:t>Experience</a:t>
            </a:r>
            <a:endParaRPr lang="en-CA" sz="1400" b="1" noProof="0" dirty="0">
              <a:solidFill>
                <a:schemeClr val="bg1"/>
              </a:solidFill>
            </a:endParaRP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929D1C19-B836-BC65-65AB-189805FECD37}"/>
              </a:ext>
            </a:extLst>
          </p:cNvPr>
          <p:cNvSpPr/>
          <p:nvPr/>
        </p:nvSpPr>
        <p:spPr>
          <a:xfrm flipV="1">
            <a:off x="8828991" y="3005723"/>
            <a:ext cx="524220" cy="214030"/>
          </a:xfrm>
          <a:custGeom>
            <a:avLst/>
            <a:gdLst>
              <a:gd name="connsiteX0" fmla="*/ 0 w 679976"/>
              <a:gd name="connsiteY0" fmla="*/ 484094 h 484094"/>
              <a:gd name="connsiteX1" fmla="*/ 309283 w 679976"/>
              <a:gd name="connsiteY1" fmla="*/ 376518 h 484094"/>
              <a:gd name="connsiteX2" fmla="*/ 632012 w 679976"/>
              <a:gd name="connsiteY2" fmla="*/ 121024 h 484094"/>
              <a:gd name="connsiteX3" fmla="*/ 672353 w 679976"/>
              <a:gd name="connsiteY3" fmla="*/ 0 h 484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9976" h="484094">
                <a:moveTo>
                  <a:pt x="0" y="484094"/>
                </a:moveTo>
                <a:cubicBezTo>
                  <a:pt x="101974" y="460562"/>
                  <a:pt x="203948" y="437030"/>
                  <a:pt x="309283" y="376518"/>
                </a:cubicBezTo>
                <a:cubicBezTo>
                  <a:pt x="414618" y="316006"/>
                  <a:pt x="571500" y="183777"/>
                  <a:pt x="632012" y="121024"/>
                </a:cubicBezTo>
                <a:cubicBezTo>
                  <a:pt x="692524" y="58271"/>
                  <a:pt x="682438" y="29135"/>
                  <a:pt x="672353" y="0"/>
                </a:cubicBezTo>
              </a:path>
            </a:pathLst>
          </a:custGeom>
          <a:noFill/>
          <a:ln w="57150">
            <a:solidFill>
              <a:srgbClr val="FF0000"/>
            </a:solidFill>
            <a:prstDash val="solid"/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25AF05D7-F518-3D27-43EE-D4B643EEB7C8}"/>
              </a:ext>
            </a:extLst>
          </p:cNvPr>
          <p:cNvSpPr/>
          <p:nvPr/>
        </p:nvSpPr>
        <p:spPr>
          <a:xfrm>
            <a:off x="10995216" y="2907186"/>
            <a:ext cx="162225" cy="570739"/>
          </a:xfrm>
          <a:custGeom>
            <a:avLst/>
            <a:gdLst>
              <a:gd name="connsiteX0" fmla="*/ 0 w 679976"/>
              <a:gd name="connsiteY0" fmla="*/ 484094 h 484094"/>
              <a:gd name="connsiteX1" fmla="*/ 309283 w 679976"/>
              <a:gd name="connsiteY1" fmla="*/ 376518 h 484094"/>
              <a:gd name="connsiteX2" fmla="*/ 632012 w 679976"/>
              <a:gd name="connsiteY2" fmla="*/ 121024 h 484094"/>
              <a:gd name="connsiteX3" fmla="*/ 672353 w 679976"/>
              <a:gd name="connsiteY3" fmla="*/ 0 h 484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9976" h="484094">
                <a:moveTo>
                  <a:pt x="0" y="484094"/>
                </a:moveTo>
                <a:cubicBezTo>
                  <a:pt x="101974" y="460562"/>
                  <a:pt x="203948" y="437030"/>
                  <a:pt x="309283" y="376518"/>
                </a:cubicBezTo>
                <a:cubicBezTo>
                  <a:pt x="414618" y="316006"/>
                  <a:pt x="571500" y="183777"/>
                  <a:pt x="632012" y="121024"/>
                </a:cubicBezTo>
                <a:cubicBezTo>
                  <a:pt x="692524" y="58271"/>
                  <a:pt x="682438" y="29135"/>
                  <a:pt x="672353" y="0"/>
                </a:cubicBezTo>
              </a:path>
            </a:pathLst>
          </a:custGeom>
          <a:noFill/>
          <a:ln w="38100">
            <a:solidFill>
              <a:srgbClr val="FF0000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" name="Rectangle : coins arrondis 23">
            <a:extLst>
              <a:ext uri="{FF2B5EF4-FFF2-40B4-BE49-F238E27FC236}">
                <a16:creationId xmlns:a16="http://schemas.microsoft.com/office/drawing/2014/main" id="{87C8DE76-51C1-07DB-0C56-8D0A1D7727CA}"/>
              </a:ext>
            </a:extLst>
          </p:cNvPr>
          <p:cNvSpPr>
            <a:spLocks/>
          </p:cNvSpPr>
          <p:nvPr/>
        </p:nvSpPr>
        <p:spPr>
          <a:xfrm>
            <a:off x="9991773" y="2031694"/>
            <a:ext cx="2144807" cy="846742"/>
          </a:xfrm>
          <a:prstGeom prst="roundRect">
            <a:avLst/>
          </a:prstGeom>
          <a:solidFill>
            <a:srgbClr val="156082">
              <a:alpha val="50196"/>
            </a:srgbClr>
          </a:solidFill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800" b="1" noProof="0" dirty="0">
                <a:latin typeface="Avenir Next LT Pro" panose="020B0504020202020204" pitchFamily="34" charset="77"/>
              </a:rPr>
              <a:t>Population dynamics</a:t>
            </a:r>
            <a:endParaRPr lang="en-CA" sz="2000" b="1" noProof="0" dirty="0"/>
          </a:p>
        </p:txBody>
      </p:sp>
    </p:spTree>
    <p:extLst>
      <p:ext uri="{BB962C8B-B14F-4D97-AF65-F5344CB8AC3E}">
        <p14:creationId xmlns:p14="http://schemas.microsoft.com/office/powerpoint/2010/main" val="39252288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 : coins arrondis 22">
            <a:extLst>
              <a:ext uri="{FF2B5EF4-FFF2-40B4-BE49-F238E27FC236}">
                <a16:creationId xmlns:a16="http://schemas.microsoft.com/office/drawing/2014/main" id="{9AA222AC-3C8F-456B-40E3-7447456DAB83}"/>
              </a:ext>
            </a:extLst>
          </p:cNvPr>
          <p:cNvSpPr>
            <a:spLocks noChangeAspect="1"/>
          </p:cNvSpPr>
          <p:nvPr/>
        </p:nvSpPr>
        <p:spPr>
          <a:xfrm>
            <a:off x="8981895" y="4287059"/>
            <a:ext cx="2160000" cy="755212"/>
          </a:xfrm>
          <a:prstGeom prst="roundRect">
            <a:avLst/>
          </a:prstGeom>
          <a:solidFill>
            <a:schemeClr val="accent1">
              <a:alpha val="50196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b="1" dirty="0">
                <a:latin typeface="Avenir Next LT Pro" panose="020B0504020202020204" pitchFamily="34" charset="77"/>
              </a:rPr>
              <a:t>Plasticity</a:t>
            </a:r>
            <a:endParaRPr lang="fr-FR" sz="3200" b="1" dirty="0"/>
          </a:p>
        </p:txBody>
      </p:sp>
      <p:sp>
        <p:nvSpPr>
          <p:cNvPr id="5" name="Rectangle : coins arrondis 23">
            <a:extLst>
              <a:ext uri="{FF2B5EF4-FFF2-40B4-BE49-F238E27FC236}">
                <a16:creationId xmlns:a16="http://schemas.microsoft.com/office/drawing/2014/main" id="{68F6F59C-4665-D518-7A00-4463FBEBEF4C}"/>
              </a:ext>
            </a:extLst>
          </p:cNvPr>
          <p:cNvSpPr>
            <a:spLocks noChangeAspect="1"/>
          </p:cNvSpPr>
          <p:nvPr/>
        </p:nvSpPr>
        <p:spPr>
          <a:xfrm>
            <a:off x="5274286" y="5356395"/>
            <a:ext cx="2751836" cy="962139"/>
          </a:xfrm>
          <a:prstGeom prst="round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b="1" dirty="0">
                <a:latin typeface="Avenir Next LT Pro" panose="020B0504020202020204" pitchFamily="34" charset="77"/>
              </a:rPr>
              <a:t>Evolution</a:t>
            </a:r>
            <a:endParaRPr lang="fr-FR" sz="3200" b="1" dirty="0"/>
          </a:p>
        </p:txBody>
      </p:sp>
      <p:sp>
        <p:nvSpPr>
          <p:cNvPr id="6" name="Forme libre 28">
            <a:extLst>
              <a:ext uri="{FF2B5EF4-FFF2-40B4-BE49-F238E27FC236}">
                <a16:creationId xmlns:a16="http://schemas.microsoft.com/office/drawing/2014/main" id="{003B848A-2294-4BA1-EAFA-66CD7AF93346}"/>
              </a:ext>
            </a:extLst>
          </p:cNvPr>
          <p:cNvSpPr/>
          <p:nvPr/>
        </p:nvSpPr>
        <p:spPr>
          <a:xfrm>
            <a:off x="9135338" y="2008253"/>
            <a:ext cx="936709" cy="2278806"/>
          </a:xfrm>
          <a:custGeom>
            <a:avLst/>
            <a:gdLst>
              <a:gd name="connsiteX0" fmla="*/ 0 w 573206"/>
              <a:gd name="connsiteY0" fmla="*/ 0 h 887105"/>
              <a:gd name="connsiteX1" fmla="*/ 477671 w 573206"/>
              <a:gd name="connsiteY1" fmla="*/ 368490 h 887105"/>
              <a:gd name="connsiteX2" fmla="*/ 573206 w 573206"/>
              <a:gd name="connsiteY2" fmla="*/ 887105 h 8871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73206" h="887105">
                <a:moveTo>
                  <a:pt x="0" y="0"/>
                </a:moveTo>
                <a:cubicBezTo>
                  <a:pt x="191068" y="110319"/>
                  <a:pt x="382137" y="220639"/>
                  <a:pt x="477671" y="368490"/>
                </a:cubicBezTo>
                <a:cubicBezTo>
                  <a:pt x="573205" y="516341"/>
                  <a:pt x="573205" y="701723"/>
                  <a:pt x="573206" y="887105"/>
                </a:cubicBezTo>
              </a:path>
            </a:pathLst>
          </a:custGeom>
          <a:noFill/>
          <a:ln w="76200">
            <a:solidFill>
              <a:schemeClr val="accent1"/>
            </a:solidFill>
            <a:headEnd type="none" w="med" len="med"/>
            <a:tailEnd type="triangle" w="med" len="me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573206"/>
                      <a:gd name="connsiteY0" fmla="*/ 0 h 887105"/>
                      <a:gd name="connsiteX1" fmla="*/ 477671 w 573206"/>
                      <a:gd name="connsiteY1" fmla="*/ 368490 h 887105"/>
                      <a:gd name="connsiteX2" fmla="*/ 573206 w 573206"/>
                      <a:gd name="connsiteY2" fmla="*/ 887105 h 8871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573206" h="887105" extrusionOk="0">
                        <a:moveTo>
                          <a:pt x="0" y="0"/>
                        </a:moveTo>
                        <a:cubicBezTo>
                          <a:pt x="166656" y="95261"/>
                          <a:pt x="363541" y="227618"/>
                          <a:pt x="477671" y="368490"/>
                        </a:cubicBezTo>
                        <a:cubicBezTo>
                          <a:pt x="586088" y="519053"/>
                          <a:pt x="553187" y="702360"/>
                          <a:pt x="573206" y="887105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7" name="Groupe 12">
            <a:extLst>
              <a:ext uri="{FF2B5EF4-FFF2-40B4-BE49-F238E27FC236}">
                <a16:creationId xmlns:a16="http://schemas.microsoft.com/office/drawing/2014/main" id="{F7F52F74-B36B-D6E5-7015-3F0BC820D2EE}"/>
              </a:ext>
            </a:extLst>
          </p:cNvPr>
          <p:cNvGrpSpPr/>
          <p:nvPr/>
        </p:nvGrpSpPr>
        <p:grpSpPr>
          <a:xfrm>
            <a:off x="6096000" y="546021"/>
            <a:ext cx="3949700" cy="2122506"/>
            <a:chOff x="4317592" y="449969"/>
            <a:chExt cx="3949700" cy="2122506"/>
          </a:xfrm>
        </p:grpSpPr>
        <p:sp>
          <p:nvSpPr>
            <p:cNvPr id="8" name="Rectangle : coins arrondis 6">
              <a:extLst>
                <a:ext uri="{FF2B5EF4-FFF2-40B4-BE49-F238E27FC236}">
                  <a16:creationId xmlns:a16="http://schemas.microsoft.com/office/drawing/2014/main" id="{202AA8C8-D9E7-B930-4AC2-0F20B7614638}"/>
                </a:ext>
              </a:extLst>
            </p:cNvPr>
            <p:cNvSpPr>
              <a:spLocks/>
            </p:cNvSpPr>
            <p:nvPr/>
          </p:nvSpPr>
          <p:spPr>
            <a:xfrm>
              <a:off x="4317592" y="449969"/>
              <a:ext cx="1764000" cy="689421"/>
            </a:xfrm>
            <a:prstGeom prst="roundRect">
              <a:avLst/>
            </a:prstGeom>
            <a:solidFill>
              <a:schemeClr val="accent1">
                <a:alpha val="50196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2400" b="1" noProof="1">
                  <a:latin typeface="Avenir Next LT Pro" panose="020B0504020202020204" pitchFamily="34" charset="77"/>
                </a:rPr>
                <a:t>Active season ➚</a:t>
              </a:r>
            </a:p>
          </p:txBody>
        </p:sp>
        <p:pic>
          <p:nvPicPr>
            <p:cNvPr id="9" name="Image 9" descr="Une image contenant dessin, croquis, noir, art&#10;&#10;Description générée automatiquement">
              <a:extLst>
                <a:ext uri="{FF2B5EF4-FFF2-40B4-BE49-F238E27FC236}">
                  <a16:creationId xmlns:a16="http://schemas.microsoft.com/office/drawing/2014/main" id="{EDD4E79C-3250-0C10-D4BA-07D393A17D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7815" t="63021" r="18034"/>
            <a:stretch/>
          </p:blipFill>
          <p:spPr>
            <a:xfrm>
              <a:off x="4653242" y="927275"/>
              <a:ext cx="2854109" cy="1645200"/>
            </a:xfrm>
            <a:prstGeom prst="rect">
              <a:avLst/>
            </a:prstGeom>
          </p:spPr>
        </p:pic>
        <p:sp>
          <p:nvSpPr>
            <p:cNvPr id="10" name="Rectangle : coins arrondis 11">
              <a:extLst>
                <a:ext uri="{FF2B5EF4-FFF2-40B4-BE49-F238E27FC236}">
                  <a16:creationId xmlns:a16="http://schemas.microsoft.com/office/drawing/2014/main" id="{BDE60926-E968-58F1-FA4E-139FAAC81C90}"/>
                </a:ext>
              </a:extLst>
            </p:cNvPr>
            <p:cNvSpPr>
              <a:spLocks/>
            </p:cNvSpPr>
            <p:nvPr/>
          </p:nvSpPr>
          <p:spPr>
            <a:xfrm>
              <a:off x="6247714" y="773969"/>
              <a:ext cx="2019578" cy="689421"/>
            </a:xfrm>
            <a:prstGeom prst="roundRect">
              <a:avLst/>
            </a:prstGeom>
            <a:solidFill>
              <a:schemeClr val="accent1">
                <a:alpha val="50196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2400" b="1" noProof="1">
                  <a:latin typeface="Avenir Next LT Pro" panose="020B0504020202020204" pitchFamily="34" charset="77"/>
                </a:rPr>
                <a:t>Hibernation ➘</a:t>
              </a:r>
              <a:endParaRPr lang="en-CA" sz="2400" b="1" noProof="1">
                <a:latin typeface="Avenir Next LT Pro" panose="020B0504020202020204" pitchFamily="34" charset="77"/>
                <a:ea typeface="Cambria Math" panose="02040503050406030204" pitchFamily="18" charset="0"/>
              </a:endParaRPr>
            </a:p>
          </p:txBody>
        </p:sp>
      </p:grpSp>
      <p:cxnSp>
        <p:nvCxnSpPr>
          <p:cNvPr id="11" name="Connecteur en arc 18">
            <a:extLst>
              <a:ext uri="{FF2B5EF4-FFF2-40B4-BE49-F238E27FC236}">
                <a16:creationId xmlns:a16="http://schemas.microsoft.com/office/drawing/2014/main" id="{E2C44577-C861-6989-A1EA-9DB9071A3B0B}"/>
              </a:ext>
            </a:extLst>
          </p:cNvPr>
          <p:cNvCxnSpPr>
            <a:cxnSpLocks/>
            <a:stCxn id="12" idx="3"/>
            <a:endCxn id="8" idx="1"/>
          </p:cNvCxnSpPr>
          <p:nvPr/>
        </p:nvCxnSpPr>
        <p:spPr>
          <a:xfrm flipV="1">
            <a:off x="3759200" y="890732"/>
            <a:ext cx="2336800" cy="962139"/>
          </a:xfrm>
          <a:prstGeom prst="curvedConnector3">
            <a:avLst>
              <a:gd name="adj1" fmla="val 50000"/>
            </a:avLst>
          </a:prstGeom>
          <a:ln w="57150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xplosion 1 11">
            <a:extLst>
              <a:ext uri="{FF2B5EF4-FFF2-40B4-BE49-F238E27FC236}">
                <a16:creationId xmlns:a16="http://schemas.microsoft.com/office/drawing/2014/main" id="{97C84B8D-8B73-399F-73BF-137AA8584478}"/>
              </a:ext>
            </a:extLst>
          </p:cNvPr>
          <p:cNvSpPr/>
          <p:nvPr/>
        </p:nvSpPr>
        <p:spPr>
          <a:xfrm>
            <a:off x="0" y="546021"/>
            <a:ext cx="3759200" cy="2124000"/>
          </a:xfrm>
          <a:prstGeom prst="irregularSeal1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b="1" dirty="0">
                <a:latin typeface="Avenir Next LT Pro" panose="020B0504020202020204" pitchFamily="34" charset="77"/>
              </a:rPr>
              <a:t>Climate change</a:t>
            </a:r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B8409908-0F8D-7847-8769-9ABBD41FA528}"/>
              </a:ext>
            </a:extLst>
          </p:cNvPr>
          <p:cNvSpPr/>
          <p:nvPr/>
        </p:nvSpPr>
        <p:spPr>
          <a:xfrm rot="21131818">
            <a:off x="8073556" y="5688305"/>
            <a:ext cx="968470" cy="471488"/>
          </a:xfrm>
          <a:custGeom>
            <a:avLst/>
            <a:gdLst>
              <a:gd name="connsiteX0" fmla="*/ 0 w 1243012"/>
              <a:gd name="connsiteY0" fmla="*/ 0 h 471488"/>
              <a:gd name="connsiteX1" fmla="*/ 300037 w 1243012"/>
              <a:gd name="connsiteY1" fmla="*/ 228600 h 471488"/>
              <a:gd name="connsiteX2" fmla="*/ 1243012 w 1243012"/>
              <a:gd name="connsiteY2" fmla="*/ 471488 h 471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43012" h="471488">
                <a:moveTo>
                  <a:pt x="0" y="0"/>
                </a:moveTo>
                <a:cubicBezTo>
                  <a:pt x="46434" y="75009"/>
                  <a:pt x="92868" y="150019"/>
                  <a:pt x="300037" y="228600"/>
                </a:cubicBezTo>
                <a:cubicBezTo>
                  <a:pt x="507206" y="307181"/>
                  <a:pt x="875109" y="389334"/>
                  <a:pt x="1243012" y="471488"/>
                </a:cubicBezTo>
              </a:path>
            </a:pathLst>
          </a:custGeom>
          <a:noFill/>
          <a:ln w="76200">
            <a:solidFill>
              <a:schemeClr val="accent1"/>
            </a:solidFill>
            <a:prstDash val="solid"/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14" name="Forme libre 26">
            <a:extLst>
              <a:ext uri="{FF2B5EF4-FFF2-40B4-BE49-F238E27FC236}">
                <a16:creationId xmlns:a16="http://schemas.microsoft.com/office/drawing/2014/main" id="{FADA8EF3-3F24-897F-BF17-BE15757B7B9C}"/>
              </a:ext>
            </a:extLst>
          </p:cNvPr>
          <p:cNvSpPr/>
          <p:nvPr/>
        </p:nvSpPr>
        <p:spPr>
          <a:xfrm>
            <a:off x="10599534" y="5042272"/>
            <a:ext cx="63984" cy="582472"/>
          </a:xfrm>
          <a:custGeom>
            <a:avLst/>
            <a:gdLst>
              <a:gd name="connsiteX0" fmla="*/ 0 w 573206"/>
              <a:gd name="connsiteY0" fmla="*/ 0 h 887105"/>
              <a:gd name="connsiteX1" fmla="*/ 477671 w 573206"/>
              <a:gd name="connsiteY1" fmla="*/ 368490 h 887105"/>
              <a:gd name="connsiteX2" fmla="*/ 573206 w 573206"/>
              <a:gd name="connsiteY2" fmla="*/ 887105 h 8871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73206" h="887105">
                <a:moveTo>
                  <a:pt x="0" y="0"/>
                </a:moveTo>
                <a:cubicBezTo>
                  <a:pt x="191068" y="110319"/>
                  <a:pt x="382137" y="220639"/>
                  <a:pt x="477671" y="368490"/>
                </a:cubicBezTo>
                <a:cubicBezTo>
                  <a:pt x="573205" y="516341"/>
                  <a:pt x="573205" y="701723"/>
                  <a:pt x="573206" y="887105"/>
                </a:cubicBezTo>
              </a:path>
            </a:pathLst>
          </a:custGeom>
          <a:noFill/>
          <a:ln w="76200">
            <a:solidFill>
              <a:schemeClr val="accent1"/>
            </a:solidFill>
            <a:headEnd type="none" w="med" len="med"/>
            <a:tailEnd type="triangle" w="med" len="me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573206"/>
                      <a:gd name="connsiteY0" fmla="*/ 0 h 887105"/>
                      <a:gd name="connsiteX1" fmla="*/ 477671 w 573206"/>
                      <a:gd name="connsiteY1" fmla="*/ 368490 h 887105"/>
                      <a:gd name="connsiteX2" fmla="*/ 573206 w 573206"/>
                      <a:gd name="connsiteY2" fmla="*/ 887105 h 8871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573206" h="887105" extrusionOk="0">
                        <a:moveTo>
                          <a:pt x="0" y="0"/>
                        </a:moveTo>
                        <a:cubicBezTo>
                          <a:pt x="166656" y="95261"/>
                          <a:pt x="363541" y="227618"/>
                          <a:pt x="477671" y="368490"/>
                        </a:cubicBezTo>
                        <a:cubicBezTo>
                          <a:pt x="586088" y="519053"/>
                          <a:pt x="553187" y="702360"/>
                          <a:pt x="573206" y="887105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 : coins arrondis 4">
            <a:extLst>
              <a:ext uri="{FF2B5EF4-FFF2-40B4-BE49-F238E27FC236}">
                <a16:creationId xmlns:a16="http://schemas.microsoft.com/office/drawing/2014/main" id="{F04B6DC7-CE39-E927-8883-8C7689CC4678}"/>
              </a:ext>
            </a:extLst>
          </p:cNvPr>
          <p:cNvSpPr>
            <a:spLocks noChangeAspect="1"/>
          </p:cNvSpPr>
          <p:nvPr/>
        </p:nvSpPr>
        <p:spPr>
          <a:xfrm>
            <a:off x="9035911" y="5624744"/>
            <a:ext cx="2513395" cy="751522"/>
          </a:xfrm>
          <a:prstGeom prst="roundRect">
            <a:avLst/>
          </a:prstGeom>
          <a:solidFill>
            <a:schemeClr val="accent1">
              <a:alpha val="50196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>
                <a:latin typeface="Avenir Next LT Pro" panose="020B0504020202020204" pitchFamily="34" charset="77"/>
              </a:rPr>
              <a:t>Body mass ➚</a:t>
            </a:r>
            <a:endParaRPr lang="fr-FR" sz="2800" b="1" dirty="0"/>
          </a:p>
        </p:txBody>
      </p:sp>
      <p:sp>
        <p:nvSpPr>
          <p:cNvPr id="16" name="Rectangle : coins arrondis 11">
            <a:extLst>
              <a:ext uri="{FF2B5EF4-FFF2-40B4-BE49-F238E27FC236}">
                <a16:creationId xmlns:a16="http://schemas.microsoft.com/office/drawing/2014/main" id="{2716449E-10E1-B391-B3C1-EEF9DC80E805}"/>
              </a:ext>
            </a:extLst>
          </p:cNvPr>
          <p:cNvSpPr>
            <a:spLocks/>
          </p:cNvSpPr>
          <p:nvPr/>
        </p:nvSpPr>
        <p:spPr>
          <a:xfrm>
            <a:off x="5763915" y="3458922"/>
            <a:ext cx="2096085" cy="828138"/>
          </a:xfrm>
          <a:prstGeom prst="roundRect">
            <a:avLst/>
          </a:prstGeom>
          <a:solidFill>
            <a:schemeClr val="accent1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b="1" dirty="0">
                <a:latin typeface="Avenir Next LT Pro" panose="020B0504020202020204" pitchFamily="34" charset="77"/>
              </a:rPr>
              <a:t>Selective pressure </a:t>
            </a:r>
            <a:r>
              <a:rPr lang="fr-FR" sz="2800" b="1" dirty="0">
                <a:latin typeface="Avenir Next LT Pro" panose="020B0504020202020204" pitchFamily="34" charset="77"/>
              </a:rPr>
              <a:t>➘</a:t>
            </a:r>
            <a:endParaRPr lang="fr-FR" sz="2400" b="1" dirty="0">
              <a:latin typeface="Avenir Next LT Pro" panose="020B0504020202020204" pitchFamily="34" charset="77"/>
              <a:ea typeface="Cambria Math" panose="02040503050406030204" pitchFamily="18" charset="0"/>
            </a:endParaRPr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816011B3-A93B-8144-D863-16074840B393}"/>
              </a:ext>
            </a:extLst>
          </p:cNvPr>
          <p:cNvSpPr/>
          <p:nvPr/>
        </p:nvSpPr>
        <p:spPr>
          <a:xfrm>
            <a:off x="7686675" y="2028825"/>
            <a:ext cx="985838" cy="1428750"/>
          </a:xfrm>
          <a:custGeom>
            <a:avLst/>
            <a:gdLst>
              <a:gd name="connsiteX0" fmla="*/ 985838 w 985838"/>
              <a:gd name="connsiteY0" fmla="*/ 0 h 1428750"/>
              <a:gd name="connsiteX1" fmla="*/ 628650 w 985838"/>
              <a:gd name="connsiteY1" fmla="*/ 571500 h 1428750"/>
              <a:gd name="connsiteX2" fmla="*/ 0 w 985838"/>
              <a:gd name="connsiteY2" fmla="*/ 1428750 h 142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85838" h="1428750">
                <a:moveTo>
                  <a:pt x="985838" y="0"/>
                </a:moveTo>
                <a:cubicBezTo>
                  <a:pt x="889397" y="166687"/>
                  <a:pt x="792956" y="333375"/>
                  <a:pt x="628650" y="571500"/>
                </a:cubicBezTo>
                <a:cubicBezTo>
                  <a:pt x="464344" y="809625"/>
                  <a:pt x="232172" y="1119187"/>
                  <a:pt x="0" y="1428750"/>
                </a:cubicBezTo>
              </a:path>
            </a:pathLst>
          </a:custGeom>
          <a:noFill/>
          <a:ln w="76200">
            <a:solidFill>
              <a:schemeClr val="accent1"/>
            </a:solidFill>
            <a:prstDash val="sysDot"/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D5AE8FA0-75CA-E3DC-E46D-3A9C12915A31}"/>
              </a:ext>
            </a:extLst>
          </p:cNvPr>
          <p:cNvSpPr/>
          <p:nvPr/>
        </p:nvSpPr>
        <p:spPr>
          <a:xfrm>
            <a:off x="6527931" y="4271963"/>
            <a:ext cx="187194" cy="1071562"/>
          </a:xfrm>
          <a:custGeom>
            <a:avLst/>
            <a:gdLst>
              <a:gd name="connsiteX0" fmla="*/ 187194 w 187194"/>
              <a:gd name="connsiteY0" fmla="*/ 0 h 1071562"/>
              <a:gd name="connsiteX1" fmla="*/ 1457 w 187194"/>
              <a:gd name="connsiteY1" fmla="*/ 614362 h 1071562"/>
              <a:gd name="connsiteX2" fmla="*/ 115757 w 187194"/>
              <a:gd name="connsiteY2" fmla="*/ 1071562 h 1071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7194" h="1071562">
                <a:moveTo>
                  <a:pt x="187194" y="0"/>
                </a:moveTo>
                <a:cubicBezTo>
                  <a:pt x="100278" y="217884"/>
                  <a:pt x="13363" y="435768"/>
                  <a:pt x="1457" y="614362"/>
                </a:cubicBezTo>
                <a:cubicBezTo>
                  <a:pt x="-10449" y="792956"/>
                  <a:pt x="52654" y="932259"/>
                  <a:pt x="115757" y="1071562"/>
                </a:cubicBezTo>
              </a:path>
            </a:pathLst>
          </a:custGeom>
          <a:noFill/>
          <a:ln w="57150">
            <a:solidFill>
              <a:schemeClr val="accent1"/>
            </a:solidFill>
            <a:prstDash val="sysDot"/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pic>
        <p:nvPicPr>
          <p:cNvPr id="19" name="Graphique 16" descr="Point d’interrogation avec un remplissage uni">
            <a:extLst>
              <a:ext uri="{FF2B5EF4-FFF2-40B4-BE49-F238E27FC236}">
                <a16:creationId xmlns:a16="http://schemas.microsoft.com/office/drawing/2014/main" id="{887A8AD1-AD98-D386-B0B0-A807F4EE4B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50204" y="4503819"/>
            <a:ext cx="603561" cy="603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3114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3C40E9-7EC6-BBF7-5AEE-7AE7C15A03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 : coins arrondis 22">
            <a:extLst>
              <a:ext uri="{FF2B5EF4-FFF2-40B4-BE49-F238E27FC236}">
                <a16:creationId xmlns:a16="http://schemas.microsoft.com/office/drawing/2014/main" id="{CCA28738-A264-3833-7298-1740114B5D43}"/>
              </a:ext>
            </a:extLst>
          </p:cNvPr>
          <p:cNvSpPr>
            <a:spLocks noChangeAspect="1"/>
          </p:cNvSpPr>
          <p:nvPr/>
        </p:nvSpPr>
        <p:spPr>
          <a:xfrm>
            <a:off x="8981895" y="4287059"/>
            <a:ext cx="2160000" cy="755212"/>
          </a:xfrm>
          <a:prstGeom prst="roundRect">
            <a:avLst/>
          </a:prstGeom>
          <a:solidFill>
            <a:schemeClr val="accent1">
              <a:alpha val="50196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b="1" dirty="0">
                <a:latin typeface="Avenir Next LT Pro" panose="020B0504020202020204" pitchFamily="34" charset="77"/>
              </a:rPr>
              <a:t>Plasticity</a:t>
            </a:r>
            <a:endParaRPr lang="fr-FR" sz="3200" b="1" dirty="0"/>
          </a:p>
        </p:txBody>
      </p:sp>
      <p:sp>
        <p:nvSpPr>
          <p:cNvPr id="5" name="Rectangle : coins arrondis 23">
            <a:extLst>
              <a:ext uri="{FF2B5EF4-FFF2-40B4-BE49-F238E27FC236}">
                <a16:creationId xmlns:a16="http://schemas.microsoft.com/office/drawing/2014/main" id="{EC7E9A3D-F52E-8198-E6E2-74E756C34E2C}"/>
              </a:ext>
            </a:extLst>
          </p:cNvPr>
          <p:cNvSpPr>
            <a:spLocks noChangeAspect="1"/>
          </p:cNvSpPr>
          <p:nvPr/>
        </p:nvSpPr>
        <p:spPr>
          <a:xfrm>
            <a:off x="5274286" y="5356395"/>
            <a:ext cx="2751836" cy="962139"/>
          </a:xfrm>
          <a:prstGeom prst="round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b="1" dirty="0">
                <a:latin typeface="Avenir Next LT Pro" panose="020B0504020202020204" pitchFamily="34" charset="77"/>
              </a:rPr>
              <a:t>Evolution</a:t>
            </a:r>
            <a:endParaRPr lang="fr-FR" sz="3200" b="1" dirty="0"/>
          </a:p>
        </p:txBody>
      </p:sp>
      <p:sp>
        <p:nvSpPr>
          <p:cNvPr id="6" name="Forme libre 28">
            <a:extLst>
              <a:ext uri="{FF2B5EF4-FFF2-40B4-BE49-F238E27FC236}">
                <a16:creationId xmlns:a16="http://schemas.microsoft.com/office/drawing/2014/main" id="{33B3511C-BCDA-0DAF-A04A-BEE89AE46F3F}"/>
              </a:ext>
            </a:extLst>
          </p:cNvPr>
          <p:cNvSpPr/>
          <p:nvPr/>
        </p:nvSpPr>
        <p:spPr>
          <a:xfrm>
            <a:off x="9135338" y="2008253"/>
            <a:ext cx="936709" cy="2278806"/>
          </a:xfrm>
          <a:custGeom>
            <a:avLst/>
            <a:gdLst>
              <a:gd name="connsiteX0" fmla="*/ 0 w 573206"/>
              <a:gd name="connsiteY0" fmla="*/ 0 h 887105"/>
              <a:gd name="connsiteX1" fmla="*/ 477671 w 573206"/>
              <a:gd name="connsiteY1" fmla="*/ 368490 h 887105"/>
              <a:gd name="connsiteX2" fmla="*/ 573206 w 573206"/>
              <a:gd name="connsiteY2" fmla="*/ 887105 h 8871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73206" h="887105">
                <a:moveTo>
                  <a:pt x="0" y="0"/>
                </a:moveTo>
                <a:cubicBezTo>
                  <a:pt x="191068" y="110319"/>
                  <a:pt x="382137" y="220639"/>
                  <a:pt x="477671" y="368490"/>
                </a:cubicBezTo>
                <a:cubicBezTo>
                  <a:pt x="573205" y="516341"/>
                  <a:pt x="573205" y="701723"/>
                  <a:pt x="573206" y="887105"/>
                </a:cubicBezTo>
              </a:path>
            </a:pathLst>
          </a:custGeom>
          <a:noFill/>
          <a:ln w="76200">
            <a:solidFill>
              <a:schemeClr val="accent1"/>
            </a:solidFill>
            <a:headEnd type="none" w="med" len="med"/>
            <a:tailEnd type="triangle" w="med" len="me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573206"/>
                      <a:gd name="connsiteY0" fmla="*/ 0 h 887105"/>
                      <a:gd name="connsiteX1" fmla="*/ 477671 w 573206"/>
                      <a:gd name="connsiteY1" fmla="*/ 368490 h 887105"/>
                      <a:gd name="connsiteX2" fmla="*/ 573206 w 573206"/>
                      <a:gd name="connsiteY2" fmla="*/ 887105 h 8871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573206" h="887105" extrusionOk="0">
                        <a:moveTo>
                          <a:pt x="0" y="0"/>
                        </a:moveTo>
                        <a:cubicBezTo>
                          <a:pt x="166656" y="95261"/>
                          <a:pt x="363541" y="227618"/>
                          <a:pt x="477671" y="368490"/>
                        </a:cubicBezTo>
                        <a:cubicBezTo>
                          <a:pt x="586088" y="519053"/>
                          <a:pt x="553187" y="702360"/>
                          <a:pt x="573206" y="887105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7" name="Groupe 12">
            <a:extLst>
              <a:ext uri="{FF2B5EF4-FFF2-40B4-BE49-F238E27FC236}">
                <a16:creationId xmlns:a16="http://schemas.microsoft.com/office/drawing/2014/main" id="{B9E9A83B-9170-7EC6-180B-BEF177B0FDB6}"/>
              </a:ext>
            </a:extLst>
          </p:cNvPr>
          <p:cNvGrpSpPr/>
          <p:nvPr/>
        </p:nvGrpSpPr>
        <p:grpSpPr>
          <a:xfrm>
            <a:off x="6096000" y="546021"/>
            <a:ext cx="3949700" cy="2122506"/>
            <a:chOff x="4317592" y="449969"/>
            <a:chExt cx="3949700" cy="2122506"/>
          </a:xfrm>
        </p:grpSpPr>
        <p:sp>
          <p:nvSpPr>
            <p:cNvPr id="8" name="Rectangle : coins arrondis 6">
              <a:extLst>
                <a:ext uri="{FF2B5EF4-FFF2-40B4-BE49-F238E27FC236}">
                  <a16:creationId xmlns:a16="http://schemas.microsoft.com/office/drawing/2014/main" id="{77D636CD-24AC-5A0C-9AF8-80E054DB7D3A}"/>
                </a:ext>
              </a:extLst>
            </p:cNvPr>
            <p:cNvSpPr>
              <a:spLocks/>
            </p:cNvSpPr>
            <p:nvPr/>
          </p:nvSpPr>
          <p:spPr>
            <a:xfrm>
              <a:off x="4317592" y="449969"/>
              <a:ext cx="1764000" cy="689421"/>
            </a:xfrm>
            <a:prstGeom prst="roundRect">
              <a:avLst/>
            </a:prstGeom>
            <a:solidFill>
              <a:schemeClr val="accent1">
                <a:alpha val="50196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2400" b="1" noProof="1">
                  <a:latin typeface="Avenir Next LT Pro" panose="020B0504020202020204" pitchFamily="34" charset="77"/>
                </a:rPr>
                <a:t>Active season ➚</a:t>
              </a:r>
            </a:p>
          </p:txBody>
        </p:sp>
        <p:pic>
          <p:nvPicPr>
            <p:cNvPr id="9" name="Image 9" descr="Une image contenant dessin, croquis, noir, art&#10;&#10;Description générée automatiquement">
              <a:extLst>
                <a:ext uri="{FF2B5EF4-FFF2-40B4-BE49-F238E27FC236}">
                  <a16:creationId xmlns:a16="http://schemas.microsoft.com/office/drawing/2014/main" id="{A3BA7221-4E35-2A45-594A-D7944999BD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7815" t="63021" r="18034"/>
            <a:stretch/>
          </p:blipFill>
          <p:spPr>
            <a:xfrm>
              <a:off x="4653242" y="927275"/>
              <a:ext cx="2854109" cy="1645200"/>
            </a:xfrm>
            <a:prstGeom prst="rect">
              <a:avLst/>
            </a:prstGeom>
          </p:spPr>
        </p:pic>
        <p:sp>
          <p:nvSpPr>
            <p:cNvPr id="10" name="Rectangle : coins arrondis 11">
              <a:extLst>
                <a:ext uri="{FF2B5EF4-FFF2-40B4-BE49-F238E27FC236}">
                  <a16:creationId xmlns:a16="http://schemas.microsoft.com/office/drawing/2014/main" id="{864753F7-2D8A-74EE-A751-5C6309D9C4F2}"/>
                </a:ext>
              </a:extLst>
            </p:cNvPr>
            <p:cNvSpPr>
              <a:spLocks/>
            </p:cNvSpPr>
            <p:nvPr/>
          </p:nvSpPr>
          <p:spPr>
            <a:xfrm>
              <a:off x="6247714" y="773969"/>
              <a:ext cx="2019578" cy="689421"/>
            </a:xfrm>
            <a:prstGeom prst="roundRect">
              <a:avLst/>
            </a:prstGeom>
            <a:solidFill>
              <a:schemeClr val="accent1">
                <a:alpha val="50196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2400" b="1" noProof="1">
                  <a:latin typeface="Avenir Next LT Pro" panose="020B0504020202020204" pitchFamily="34" charset="77"/>
                </a:rPr>
                <a:t>Hibernation ➘</a:t>
              </a:r>
              <a:endParaRPr lang="en-CA" sz="2400" b="1" noProof="1">
                <a:latin typeface="Avenir Next LT Pro" panose="020B0504020202020204" pitchFamily="34" charset="77"/>
                <a:ea typeface="Cambria Math" panose="02040503050406030204" pitchFamily="18" charset="0"/>
              </a:endParaRPr>
            </a:p>
          </p:txBody>
        </p:sp>
      </p:grpSp>
      <p:cxnSp>
        <p:nvCxnSpPr>
          <p:cNvPr id="11" name="Connecteur en arc 18">
            <a:extLst>
              <a:ext uri="{FF2B5EF4-FFF2-40B4-BE49-F238E27FC236}">
                <a16:creationId xmlns:a16="http://schemas.microsoft.com/office/drawing/2014/main" id="{B193A2F0-EE3E-109C-B459-05228AB76F30}"/>
              </a:ext>
            </a:extLst>
          </p:cNvPr>
          <p:cNvCxnSpPr>
            <a:cxnSpLocks/>
            <a:stCxn id="12" idx="3"/>
            <a:endCxn id="8" idx="1"/>
          </p:cNvCxnSpPr>
          <p:nvPr/>
        </p:nvCxnSpPr>
        <p:spPr>
          <a:xfrm flipV="1">
            <a:off x="3759200" y="890732"/>
            <a:ext cx="2336800" cy="962139"/>
          </a:xfrm>
          <a:prstGeom prst="curvedConnector3">
            <a:avLst>
              <a:gd name="adj1" fmla="val 50000"/>
            </a:avLst>
          </a:prstGeom>
          <a:ln w="57150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xplosion 1 11">
            <a:extLst>
              <a:ext uri="{FF2B5EF4-FFF2-40B4-BE49-F238E27FC236}">
                <a16:creationId xmlns:a16="http://schemas.microsoft.com/office/drawing/2014/main" id="{8691EAE4-6C91-9B38-3BDD-2CBCD93361AE}"/>
              </a:ext>
            </a:extLst>
          </p:cNvPr>
          <p:cNvSpPr/>
          <p:nvPr/>
        </p:nvSpPr>
        <p:spPr>
          <a:xfrm>
            <a:off x="0" y="546021"/>
            <a:ext cx="3759200" cy="2124000"/>
          </a:xfrm>
          <a:prstGeom prst="irregularSeal1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b="1" dirty="0">
                <a:latin typeface="Avenir Next LT Pro" panose="020B0504020202020204" pitchFamily="34" charset="77"/>
              </a:rPr>
              <a:t>Climate change</a:t>
            </a:r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6EDD5F7E-9662-1CAC-0B9D-14EE4C13A110}"/>
              </a:ext>
            </a:extLst>
          </p:cNvPr>
          <p:cNvSpPr/>
          <p:nvPr/>
        </p:nvSpPr>
        <p:spPr>
          <a:xfrm rot="21131818">
            <a:off x="8073556" y="5688305"/>
            <a:ext cx="968470" cy="471488"/>
          </a:xfrm>
          <a:custGeom>
            <a:avLst/>
            <a:gdLst>
              <a:gd name="connsiteX0" fmla="*/ 0 w 1243012"/>
              <a:gd name="connsiteY0" fmla="*/ 0 h 471488"/>
              <a:gd name="connsiteX1" fmla="*/ 300037 w 1243012"/>
              <a:gd name="connsiteY1" fmla="*/ 228600 h 471488"/>
              <a:gd name="connsiteX2" fmla="*/ 1243012 w 1243012"/>
              <a:gd name="connsiteY2" fmla="*/ 471488 h 471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43012" h="471488">
                <a:moveTo>
                  <a:pt x="0" y="0"/>
                </a:moveTo>
                <a:cubicBezTo>
                  <a:pt x="46434" y="75009"/>
                  <a:pt x="92868" y="150019"/>
                  <a:pt x="300037" y="228600"/>
                </a:cubicBezTo>
                <a:cubicBezTo>
                  <a:pt x="507206" y="307181"/>
                  <a:pt x="875109" y="389334"/>
                  <a:pt x="1243012" y="471488"/>
                </a:cubicBezTo>
              </a:path>
            </a:pathLst>
          </a:custGeom>
          <a:noFill/>
          <a:ln w="76200">
            <a:solidFill>
              <a:schemeClr val="accent1"/>
            </a:solidFill>
            <a:prstDash val="solid"/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14" name="Forme libre 26">
            <a:extLst>
              <a:ext uri="{FF2B5EF4-FFF2-40B4-BE49-F238E27FC236}">
                <a16:creationId xmlns:a16="http://schemas.microsoft.com/office/drawing/2014/main" id="{3C7ACB1C-F44F-7A98-FC1A-DC6D9B47DE80}"/>
              </a:ext>
            </a:extLst>
          </p:cNvPr>
          <p:cNvSpPr/>
          <p:nvPr/>
        </p:nvSpPr>
        <p:spPr>
          <a:xfrm>
            <a:off x="10599534" y="5042272"/>
            <a:ext cx="63984" cy="582472"/>
          </a:xfrm>
          <a:custGeom>
            <a:avLst/>
            <a:gdLst>
              <a:gd name="connsiteX0" fmla="*/ 0 w 573206"/>
              <a:gd name="connsiteY0" fmla="*/ 0 h 887105"/>
              <a:gd name="connsiteX1" fmla="*/ 477671 w 573206"/>
              <a:gd name="connsiteY1" fmla="*/ 368490 h 887105"/>
              <a:gd name="connsiteX2" fmla="*/ 573206 w 573206"/>
              <a:gd name="connsiteY2" fmla="*/ 887105 h 8871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73206" h="887105">
                <a:moveTo>
                  <a:pt x="0" y="0"/>
                </a:moveTo>
                <a:cubicBezTo>
                  <a:pt x="191068" y="110319"/>
                  <a:pt x="382137" y="220639"/>
                  <a:pt x="477671" y="368490"/>
                </a:cubicBezTo>
                <a:cubicBezTo>
                  <a:pt x="573205" y="516341"/>
                  <a:pt x="573205" y="701723"/>
                  <a:pt x="573206" y="887105"/>
                </a:cubicBezTo>
              </a:path>
            </a:pathLst>
          </a:custGeom>
          <a:noFill/>
          <a:ln w="76200">
            <a:solidFill>
              <a:schemeClr val="accent1"/>
            </a:solidFill>
            <a:headEnd type="none" w="med" len="med"/>
            <a:tailEnd type="triangle" w="med" len="me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573206"/>
                      <a:gd name="connsiteY0" fmla="*/ 0 h 887105"/>
                      <a:gd name="connsiteX1" fmla="*/ 477671 w 573206"/>
                      <a:gd name="connsiteY1" fmla="*/ 368490 h 887105"/>
                      <a:gd name="connsiteX2" fmla="*/ 573206 w 573206"/>
                      <a:gd name="connsiteY2" fmla="*/ 887105 h 8871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573206" h="887105" extrusionOk="0">
                        <a:moveTo>
                          <a:pt x="0" y="0"/>
                        </a:moveTo>
                        <a:cubicBezTo>
                          <a:pt x="166656" y="95261"/>
                          <a:pt x="363541" y="227618"/>
                          <a:pt x="477671" y="368490"/>
                        </a:cubicBezTo>
                        <a:cubicBezTo>
                          <a:pt x="586088" y="519053"/>
                          <a:pt x="553187" y="702360"/>
                          <a:pt x="573206" y="887105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 : coins arrondis 4">
            <a:extLst>
              <a:ext uri="{FF2B5EF4-FFF2-40B4-BE49-F238E27FC236}">
                <a16:creationId xmlns:a16="http://schemas.microsoft.com/office/drawing/2014/main" id="{A821A9B9-D86F-13EA-C953-DAE5F47B4485}"/>
              </a:ext>
            </a:extLst>
          </p:cNvPr>
          <p:cNvSpPr>
            <a:spLocks noChangeAspect="1"/>
          </p:cNvSpPr>
          <p:nvPr/>
        </p:nvSpPr>
        <p:spPr>
          <a:xfrm>
            <a:off x="9035911" y="5624744"/>
            <a:ext cx="2513395" cy="751522"/>
          </a:xfrm>
          <a:prstGeom prst="roundRect">
            <a:avLst/>
          </a:prstGeom>
          <a:solidFill>
            <a:schemeClr val="accent1">
              <a:alpha val="50196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>
                <a:latin typeface="Avenir Next LT Pro" panose="020B0504020202020204" pitchFamily="34" charset="77"/>
              </a:rPr>
              <a:t>Body mass ➚</a:t>
            </a:r>
            <a:endParaRPr lang="fr-FR" sz="2800" b="1" dirty="0"/>
          </a:p>
        </p:txBody>
      </p:sp>
      <p:sp>
        <p:nvSpPr>
          <p:cNvPr id="2" name="Forme libre 7">
            <a:extLst>
              <a:ext uri="{FF2B5EF4-FFF2-40B4-BE49-F238E27FC236}">
                <a16:creationId xmlns:a16="http://schemas.microsoft.com/office/drawing/2014/main" id="{148FE1F3-B8C8-B3A7-4F95-05DAD65A10D1}"/>
              </a:ext>
            </a:extLst>
          </p:cNvPr>
          <p:cNvSpPr>
            <a:spLocks noChangeAspect="1"/>
          </p:cNvSpPr>
          <p:nvPr/>
        </p:nvSpPr>
        <p:spPr>
          <a:xfrm>
            <a:off x="205859" y="2279737"/>
            <a:ext cx="642973" cy="2535436"/>
          </a:xfrm>
          <a:custGeom>
            <a:avLst/>
            <a:gdLst>
              <a:gd name="connsiteX0" fmla="*/ 463790 w 463790"/>
              <a:gd name="connsiteY0" fmla="*/ 0 h 846162"/>
              <a:gd name="connsiteX1" fmla="*/ 40710 w 463790"/>
              <a:gd name="connsiteY1" fmla="*/ 286603 h 846162"/>
              <a:gd name="connsiteX2" fmla="*/ 40710 w 463790"/>
              <a:gd name="connsiteY2" fmla="*/ 846162 h 846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3790" h="846162">
                <a:moveTo>
                  <a:pt x="463790" y="0"/>
                </a:moveTo>
                <a:cubicBezTo>
                  <a:pt x="287506" y="72788"/>
                  <a:pt x="111223" y="145576"/>
                  <a:pt x="40710" y="286603"/>
                </a:cubicBezTo>
                <a:cubicBezTo>
                  <a:pt x="-29803" y="427630"/>
                  <a:pt x="5453" y="636896"/>
                  <a:pt x="40710" y="846162"/>
                </a:cubicBezTo>
              </a:path>
            </a:pathLst>
          </a:custGeom>
          <a:noFill/>
          <a:ln w="38100">
            <a:solidFill>
              <a:schemeClr val="accent6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200" noProof="0" dirty="0"/>
          </a:p>
        </p:txBody>
      </p:sp>
      <p:sp>
        <p:nvSpPr>
          <p:cNvPr id="3" name="Rectangle : coins arrondis 10">
            <a:extLst>
              <a:ext uri="{FF2B5EF4-FFF2-40B4-BE49-F238E27FC236}">
                <a16:creationId xmlns:a16="http://schemas.microsoft.com/office/drawing/2014/main" id="{F5FF49D5-6571-EF5B-8A62-7344CABDD366}"/>
              </a:ext>
            </a:extLst>
          </p:cNvPr>
          <p:cNvSpPr>
            <a:spLocks noChangeAspect="1"/>
          </p:cNvSpPr>
          <p:nvPr/>
        </p:nvSpPr>
        <p:spPr>
          <a:xfrm>
            <a:off x="34108" y="4856801"/>
            <a:ext cx="3082974" cy="968531"/>
          </a:xfrm>
          <a:prstGeom prst="roundRect">
            <a:avLst/>
          </a:prstGeom>
          <a:solidFill>
            <a:schemeClr val="accent6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800" b="1" noProof="0" dirty="0">
                <a:latin typeface="Avenir Next LT Pro" panose="020B0504020202020204" pitchFamily="34" charset="77"/>
              </a:rPr>
              <a:t>Growing season conditions</a:t>
            </a:r>
            <a:endParaRPr lang="en-CA" sz="2800" b="1" noProof="0" dirty="0">
              <a:latin typeface="Avenir Next LT Pro" panose="020B0504020202020204" pitchFamily="34" charset="77"/>
              <a:ea typeface="Cambria Math" panose="02040503050406030204" pitchFamily="18" charset="0"/>
            </a:endParaRPr>
          </a:p>
        </p:txBody>
      </p:sp>
      <p:sp>
        <p:nvSpPr>
          <p:cNvPr id="20" name="Rectangle : coins arrondis 13">
            <a:extLst>
              <a:ext uri="{FF2B5EF4-FFF2-40B4-BE49-F238E27FC236}">
                <a16:creationId xmlns:a16="http://schemas.microsoft.com/office/drawing/2014/main" id="{C69E3142-834E-D3A7-A29F-72803AFD3ABE}"/>
              </a:ext>
            </a:extLst>
          </p:cNvPr>
          <p:cNvSpPr>
            <a:spLocks noChangeAspect="1"/>
          </p:cNvSpPr>
          <p:nvPr/>
        </p:nvSpPr>
        <p:spPr>
          <a:xfrm>
            <a:off x="321180" y="3274667"/>
            <a:ext cx="3715277" cy="935860"/>
          </a:xfrm>
          <a:prstGeom prst="roundRect">
            <a:avLst/>
          </a:prstGeom>
          <a:solidFill>
            <a:schemeClr val="accent6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800" b="1" noProof="0" dirty="0">
                <a:latin typeface="Avenir Next LT Pro" panose="020B0504020202020204" pitchFamily="34" charset="77"/>
              </a:rPr>
              <a:t>Hibernation season conditions</a:t>
            </a:r>
            <a:endParaRPr lang="en-CA" sz="2800" b="1" noProof="0" dirty="0">
              <a:latin typeface="Avenir Next LT Pro" panose="020B0504020202020204" pitchFamily="34" charset="77"/>
              <a:ea typeface="Cambria Math" panose="02040503050406030204" pitchFamily="18" charset="0"/>
            </a:endParaRPr>
          </a:p>
        </p:txBody>
      </p:sp>
      <p:sp>
        <p:nvSpPr>
          <p:cNvPr id="21" name="Forme libre 14">
            <a:extLst>
              <a:ext uri="{FF2B5EF4-FFF2-40B4-BE49-F238E27FC236}">
                <a16:creationId xmlns:a16="http://schemas.microsoft.com/office/drawing/2014/main" id="{39E9D04B-971C-CABE-65D3-39BF40969E25}"/>
              </a:ext>
            </a:extLst>
          </p:cNvPr>
          <p:cNvSpPr>
            <a:spLocks noChangeAspect="1"/>
          </p:cNvSpPr>
          <p:nvPr/>
        </p:nvSpPr>
        <p:spPr>
          <a:xfrm flipH="1">
            <a:off x="2182583" y="2482997"/>
            <a:ext cx="132794" cy="720000"/>
          </a:xfrm>
          <a:custGeom>
            <a:avLst/>
            <a:gdLst>
              <a:gd name="connsiteX0" fmla="*/ 17416 w 686157"/>
              <a:gd name="connsiteY0" fmla="*/ 0 h 1542197"/>
              <a:gd name="connsiteX1" fmla="*/ 85655 w 686157"/>
              <a:gd name="connsiteY1" fmla="*/ 900753 h 1542197"/>
              <a:gd name="connsiteX2" fmla="*/ 686157 w 686157"/>
              <a:gd name="connsiteY2" fmla="*/ 1542197 h 1542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86157" h="1542197">
                <a:moveTo>
                  <a:pt x="17416" y="0"/>
                </a:moveTo>
                <a:cubicBezTo>
                  <a:pt x="-4193" y="321860"/>
                  <a:pt x="-25802" y="643720"/>
                  <a:pt x="85655" y="900753"/>
                </a:cubicBezTo>
                <a:cubicBezTo>
                  <a:pt x="197112" y="1157786"/>
                  <a:pt x="441634" y="1349991"/>
                  <a:pt x="686157" y="1542197"/>
                </a:cubicBezTo>
              </a:path>
            </a:pathLst>
          </a:custGeom>
          <a:noFill/>
          <a:ln w="38100">
            <a:solidFill>
              <a:schemeClr val="accent6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200" noProof="0" dirty="0"/>
          </a:p>
        </p:txBody>
      </p:sp>
      <p:sp>
        <p:nvSpPr>
          <p:cNvPr id="22" name="Rectangle : coins arrondis 15">
            <a:extLst>
              <a:ext uri="{FF2B5EF4-FFF2-40B4-BE49-F238E27FC236}">
                <a16:creationId xmlns:a16="http://schemas.microsoft.com/office/drawing/2014/main" id="{E6721A4B-1952-6F6A-53C0-7BF1A44AEB2A}"/>
              </a:ext>
            </a:extLst>
          </p:cNvPr>
          <p:cNvSpPr>
            <a:spLocks noChangeAspect="1"/>
          </p:cNvSpPr>
          <p:nvPr/>
        </p:nvSpPr>
        <p:spPr>
          <a:xfrm>
            <a:off x="4080590" y="2817945"/>
            <a:ext cx="2555443" cy="857359"/>
          </a:xfrm>
          <a:prstGeom prst="roundRect">
            <a:avLst/>
          </a:prstGeom>
          <a:solidFill>
            <a:schemeClr val="accent6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800" b="1" noProof="0" dirty="0">
                <a:latin typeface="Avenir Next LT Pro" panose="020B0504020202020204" pitchFamily="34" charset="77"/>
              </a:rPr>
              <a:t>Seasons length</a:t>
            </a:r>
            <a:endParaRPr lang="en-CA" sz="2800" b="1" noProof="0" dirty="0">
              <a:latin typeface="Avenir Next LT Pro" panose="020B0504020202020204" pitchFamily="34" charset="77"/>
              <a:ea typeface="Cambria Math" panose="02040503050406030204" pitchFamily="18" charset="0"/>
            </a:endParaRPr>
          </a:p>
        </p:txBody>
      </p:sp>
      <p:sp>
        <p:nvSpPr>
          <p:cNvPr id="23" name="Forme libre 16">
            <a:extLst>
              <a:ext uri="{FF2B5EF4-FFF2-40B4-BE49-F238E27FC236}">
                <a16:creationId xmlns:a16="http://schemas.microsoft.com/office/drawing/2014/main" id="{CF849915-C893-5A1E-8A60-8C3708E75CCB}"/>
              </a:ext>
            </a:extLst>
          </p:cNvPr>
          <p:cNvSpPr>
            <a:spLocks noChangeAspect="1"/>
          </p:cNvSpPr>
          <p:nvPr/>
        </p:nvSpPr>
        <p:spPr>
          <a:xfrm rot="21042885" flipH="1">
            <a:off x="5460352" y="2292570"/>
            <a:ext cx="2082148" cy="307995"/>
          </a:xfrm>
          <a:custGeom>
            <a:avLst/>
            <a:gdLst>
              <a:gd name="connsiteX0" fmla="*/ 0 w 2606722"/>
              <a:gd name="connsiteY0" fmla="*/ 0 h 1173707"/>
              <a:gd name="connsiteX1" fmla="*/ 982639 w 2606722"/>
              <a:gd name="connsiteY1" fmla="*/ 272955 h 1173707"/>
              <a:gd name="connsiteX2" fmla="*/ 2279176 w 2606722"/>
              <a:gd name="connsiteY2" fmla="*/ 818865 h 1173707"/>
              <a:gd name="connsiteX3" fmla="*/ 2606722 w 2606722"/>
              <a:gd name="connsiteY3" fmla="*/ 1173707 h 1173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6722" h="1173707">
                <a:moveTo>
                  <a:pt x="0" y="0"/>
                </a:moveTo>
                <a:cubicBezTo>
                  <a:pt x="301388" y="68239"/>
                  <a:pt x="602776" y="136478"/>
                  <a:pt x="982639" y="272955"/>
                </a:cubicBezTo>
                <a:cubicBezTo>
                  <a:pt x="1362502" y="409432"/>
                  <a:pt x="2008496" y="668740"/>
                  <a:pt x="2279176" y="818865"/>
                </a:cubicBezTo>
                <a:cubicBezTo>
                  <a:pt x="2549856" y="968990"/>
                  <a:pt x="2578289" y="1071348"/>
                  <a:pt x="2606722" y="1173707"/>
                </a:cubicBezTo>
              </a:path>
            </a:pathLst>
          </a:custGeom>
          <a:noFill/>
          <a:ln w="38100">
            <a:solidFill>
              <a:schemeClr val="accent6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200" noProof="0" dirty="0"/>
          </a:p>
        </p:txBody>
      </p:sp>
      <p:sp>
        <p:nvSpPr>
          <p:cNvPr id="26" name="Freeform 25">
            <a:extLst>
              <a:ext uri="{FF2B5EF4-FFF2-40B4-BE49-F238E27FC236}">
                <a16:creationId xmlns:a16="http://schemas.microsoft.com/office/drawing/2014/main" id="{B8ABE942-A0B6-0A7E-3EE8-C32B3F1A157D}"/>
              </a:ext>
            </a:extLst>
          </p:cNvPr>
          <p:cNvSpPr>
            <a:spLocks noChangeAspect="1"/>
          </p:cNvSpPr>
          <p:nvPr/>
        </p:nvSpPr>
        <p:spPr>
          <a:xfrm rot="1934614">
            <a:off x="3125540" y="5326380"/>
            <a:ext cx="2140286" cy="596726"/>
          </a:xfrm>
          <a:custGeom>
            <a:avLst/>
            <a:gdLst>
              <a:gd name="connsiteX0" fmla="*/ 0 w 1963270"/>
              <a:gd name="connsiteY0" fmla="*/ 524435 h 524435"/>
              <a:gd name="connsiteX1" fmla="*/ 1223682 w 1963270"/>
              <a:gd name="connsiteY1" fmla="*/ 309282 h 524435"/>
              <a:gd name="connsiteX2" fmla="*/ 1963270 w 1963270"/>
              <a:gd name="connsiteY2" fmla="*/ 0 h 524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63270" h="524435">
                <a:moveTo>
                  <a:pt x="0" y="524435"/>
                </a:moveTo>
                <a:cubicBezTo>
                  <a:pt x="448235" y="460561"/>
                  <a:pt x="896470" y="396688"/>
                  <a:pt x="1223682" y="309282"/>
                </a:cubicBezTo>
                <a:cubicBezTo>
                  <a:pt x="1550894" y="221876"/>
                  <a:pt x="1757082" y="110938"/>
                  <a:pt x="1963270" y="0"/>
                </a:cubicBezTo>
              </a:path>
            </a:pathLst>
          </a:custGeom>
          <a:noFill/>
          <a:ln w="38100">
            <a:solidFill>
              <a:schemeClr val="accent6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7" name="Freeform 26">
            <a:extLst>
              <a:ext uri="{FF2B5EF4-FFF2-40B4-BE49-F238E27FC236}">
                <a16:creationId xmlns:a16="http://schemas.microsoft.com/office/drawing/2014/main" id="{0064FB3D-467C-EEAC-16B4-C87AD7CB8F61}"/>
              </a:ext>
            </a:extLst>
          </p:cNvPr>
          <p:cNvSpPr/>
          <p:nvPr/>
        </p:nvSpPr>
        <p:spPr>
          <a:xfrm>
            <a:off x="5974915" y="3670126"/>
            <a:ext cx="865209" cy="1640910"/>
          </a:xfrm>
          <a:custGeom>
            <a:avLst/>
            <a:gdLst>
              <a:gd name="connsiteX0" fmla="*/ 0 w 865209"/>
              <a:gd name="connsiteY0" fmla="*/ 0 h 1640910"/>
              <a:gd name="connsiteX1" fmla="*/ 726510 w 865209"/>
              <a:gd name="connsiteY1" fmla="*/ 876822 h 1640910"/>
              <a:gd name="connsiteX2" fmla="*/ 864296 w 865209"/>
              <a:gd name="connsiteY2" fmla="*/ 1640910 h 1640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65209" h="1640910">
                <a:moveTo>
                  <a:pt x="0" y="0"/>
                </a:moveTo>
                <a:cubicBezTo>
                  <a:pt x="291230" y="301668"/>
                  <a:pt x="582461" y="603337"/>
                  <a:pt x="726510" y="876822"/>
                </a:cubicBezTo>
                <a:cubicBezTo>
                  <a:pt x="870559" y="1150307"/>
                  <a:pt x="867427" y="1395608"/>
                  <a:pt x="864296" y="1640910"/>
                </a:cubicBezTo>
              </a:path>
            </a:pathLst>
          </a:custGeom>
          <a:noFill/>
          <a:ln w="38100">
            <a:solidFill>
              <a:schemeClr val="accent6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6192AF22-A35C-0227-4B2C-B8FBDB23890B}"/>
              </a:ext>
            </a:extLst>
          </p:cNvPr>
          <p:cNvSpPr>
            <a:spLocks noChangeAspect="1"/>
          </p:cNvSpPr>
          <p:nvPr/>
        </p:nvSpPr>
        <p:spPr>
          <a:xfrm rot="2895839">
            <a:off x="3372129" y="4599282"/>
            <a:ext cx="2061072" cy="467818"/>
          </a:xfrm>
          <a:custGeom>
            <a:avLst/>
            <a:gdLst>
              <a:gd name="connsiteX0" fmla="*/ 0 w 1963270"/>
              <a:gd name="connsiteY0" fmla="*/ 524435 h 524435"/>
              <a:gd name="connsiteX1" fmla="*/ 1223682 w 1963270"/>
              <a:gd name="connsiteY1" fmla="*/ 309282 h 524435"/>
              <a:gd name="connsiteX2" fmla="*/ 1963270 w 1963270"/>
              <a:gd name="connsiteY2" fmla="*/ 0 h 524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63270" h="524435">
                <a:moveTo>
                  <a:pt x="0" y="524435"/>
                </a:moveTo>
                <a:cubicBezTo>
                  <a:pt x="448235" y="460561"/>
                  <a:pt x="896470" y="396688"/>
                  <a:pt x="1223682" y="309282"/>
                </a:cubicBezTo>
                <a:cubicBezTo>
                  <a:pt x="1550894" y="221876"/>
                  <a:pt x="1757082" y="110938"/>
                  <a:pt x="1963270" y="0"/>
                </a:cubicBezTo>
              </a:path>
            </a:pathLst>
          </a:custGeom>
          <a:noFill/>
          <a:ln w="38100">
            <a:solidFill>
              <a:schemeClr val="accent6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3089308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rown animal with black background&#10;&#10;AI-generated content may be incorrect.">
            <a:extLst>
              <a:ext uri="{FF2B5EF4-FFF2-40B4-BE49-F238E27FC236}">
                <a16:creationId xmlns:a16="http://schemas.microsoft.com/office/drawing/2014/main" id="{E2845CB7-617E-C181-0454-89917C7F54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0646" y="0"/>
            <a:ext cx="2806022" cy="1630410"/>
          </a:xfrm>
          <a:prstGeom prst="rect">
            <a:avLst/>
          </a:prstGeom>
        </p:spPr>
      </p:pic>
      <p:graphicFrame>
        <p:nvGraphicFramePr>
          <p:cNvPr id="11" name="Graphique 11">
            <a:extLst>
              <a:ext uri="{FF2B5EF4-FFF2-40B4-BE49-F238E27FC236}">
                <a16:creationId xmlns:a16="http://schemas.microsoft.com/office/drawing/2014/main" id="{616C3F75-149E-B789-CF3A-186912BEC770}"/>
              </a:ext>
            </a:extLst>
          </p:cNvPr>
          <p:cNvGraphicFramePr/>
          <p:nvPr/>
        </p:nvGraphicFramePr>
        <p:xfrm>
          <a:off x="2329025" y="862091"/>
          <a:ext cx="8053907" cy="603978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7" name="Graphic 6" descr="Snowflake outline">
            <a:extLst>
              <a:ext uri="{FF2B5EF4-FFF2-40B4-BE49-F238E27FC236}">
                <a16:creationId xmlns:a16="http://schemas.microsoft.com/office/drawing/2014/main" id="{C6D6793A-3B84-D4D0-83EB-7ED1F1D8DA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66592" y="3583405"/>
            <a:ext cx="914400" cy="914400"/>
          </a:xfrm>
          <a:prstGeom prst="rect">
            <a:avLst/>
          </a:prstGeom>
        </p:spPr>
      </p:pic>
      <p:sp>
        <p:nvSpPr>
          <p:cNvPr id="14" name="ZoneTexte 14">
            <a:extLst>
              <a:ext uri="{FF2B5EF4-FFF2-40B4-BE49-F238E27FC236}">
                <a16:creationId xmlns:a16="http://schemas.microsoft.com/office/drawing/2014/main" id="{CF22F777-5F9F-A691-EE64-3445E3793971}"/>
              </a:ext>
            </a:extLst>
          </p:cNvPr>
          <p:cNvSpPr txBox="1"/>
          <p:nvPr/>
        </p:nvSpPr>
        <p:spPr>
          <a:xfrm>
            <a:off x="4457568" y="5953029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Next LT Pro Light"/>
              </a:rPr>
              <a:t>May</a:t>
            </a:r>
            <a:endParaRPr kumimoji="0" lang="fr-FR" sz="6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 Light"/>
            </a:endParaRPr>
          </a:p>
        </p:txBody>
      </p:sp>
      <p:sp>
        <p:nvSpPr>
          <p:cNvPr id="15" name="ZoneTexte 15">
            <a:extLst>
              <a:ext uri="{FF2B5EF4-FFF2-40B4-BE49-F238E27FC236}">
                <a16:creationId xmlns:a16="http://schemas.microsoft.com/office/drawing/2014/main" id="{078DB461-8EC2-8A82-8DE6-A49F6CD83676}"/>
              </a:ext>
            </a:extLst>
          </p:cNvPr>
          <p:cNvSpPr txBox="1"/>
          <p:nvPr/>
        </p:nvSpPr>
        <p:spPr>
          <a:xfrm>
            <a:off x="5446341" y="963615"/>
            <a:ext cx="17479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Next LT Pro Light"/>
              </a:rPr>
              <a:t>September</a:t>
            </a:r>
            <a:endParaRPr kumimoji="0" lang="fr-FR" sz="4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 Light"/>
            </a:endParaRPr>
          </a:p>
        </p:txBody>
      </p:sp>
      <p:pic>
        <p:nvPicPr>
          <p:cNvPr id="9" name="Graphique 7" descr="Réduit (soleil moyen) avec un remplissage uni">
            <a:extLst>
              <a:ext uri="{FF2B5EF4-FFF2-40B4-BE49-F238E27FC236}">
                <a16:creationId xmlns:a16="http://schemas.microsoft.com/office/drawing/2014/main" id="{A785DF39-2723-051D-D5E1-379CEE2597D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944954" y="3158001"/>
            <a:ext cx="1032982" cy="1032982"/>
          </a:xfrm>
          <a:prstGeom prst="rect">
            <a:avLst/>
          </a:prstGeom>
        </p:spPr>
      </p:pic>
      <p:pic>
        <p:nvPicPr>
          <p:cNvPr id="16" name="Picture 15" descr="A brown animal with black background&#10;&#10;AI-generated content may be incorrect.">
            <a:extLst>
              <a:ext uri="{FF2B5EF4-FFF2-40B4-BE49-F238E27FC236}">
                <a16:creationId xmlns:a16="http://schemas.microsoft.com/office/drawing/2014/main" id="{DFD2ED58-E112-48A8-3BB6-D87B52A267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7210" y="5750128"/>
            <a:ext cx="1777817" cy="1032982"/>
          </a:xfrm>
          <a:prstGeom prst="rect">
            <a:avLst/>
          </a:prstGeom>
        </p:spPr>
      </p:pic>
      <p:pic>
        <p:nvPicPr>
          <p:cNvPr id="18" name="Picture 17" descr="Dandelions in the night sky&#10;&#10;AI-generated content may be incorrect.">
            <a:extLst>
              <a:ext uri="{FF2B5EF4-FFF2-40B4-BE49-F238E27FC236}">
                <a16:creationId xmlns:a16="http://schemas.microsoft.com/office/drawing/2014/main" id="{00E2A084-C2BC-9192-F14F-A3C8ACE8389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92361" y="5105166"/>
            <a:ext cx="1578077" cy="1578077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C3B15B26-2F9A-AE96-9E1B-549392CC2B5D}"/>
              </a:ext>
            </a:extLst>
          </p:cNvPr>
          <p:cNvSpPr txBox="1"/>
          <p:nvPr/>
        </p:nvSpPr>
        <p:spPr>
          <a:xfrm>
            <a:off x="1275244" y="963615"/>
            <a:ext cx="18123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600" dirty="0"/>
              <a:t>Mass </a:t>
            </a:r>
            <a:r>
              <a:rPr lang="en-CA" sz="4000" dirty="0"/>
              <a:t>↑</a:t>
            </a:r>
          </a:p>
        </p:txBody>
      </p:sp>
      <p:pic>
        <p:nvPicPr>
          <p:cNvPr id="38" name="Graphic 37" descr="Snooze with solid fill">
            <a:extLst>
              <a:ext uri="{FF2B5EF4-FFF2-40B4-BE49-F238E27FC236}">
                <a16:creationId xmlns:a16="http://schemas.microsoft.com/office/drawing/2014/main" id="{3648BC51-CC3D-E2ED-C076-46AC755AAD9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949866" y="140640"/>
            <a:ext cx="856699" cy="856699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31C557BA-BD89-82BC-FADA-FEDB75512877}"/>
              </a:ext>
            </a:extLst>
          </p:cNvPr>
          <p:cNvCxnSpPr>
            <a:cxnSpLocks/>
          </p:cNvCxnSpPr>
          <p:nvPr/>
        </p:nvCxnSpPr>
        <p:spPr>
          <a:xfrm flipV="1">
            <a:off x="5108892" y="5654832"/>
            <a:ext cx="253348" cy="388664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B026C98D-79F6-47F3-251A-F83E7842AA26}"/>
              </a:ext>
            </a:extLst>
          </p:cNvPr>
          <p:cNvSpPr txBox="1"/>
          <p:nvPr/>
        </p:nvSpPr>
        <p:spPr>
          <a:xfrm>
            <a:off x="4772621" y="4988472"/>
            <a:ext cx="18668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Emergence + Reproduction</a:t>
            </a: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4ED246F7-C901-850F-6E04-998986AC7EBB}"/>
              </a:ext>
            </a:extLst>
          </p:cNvPr>
          <p:cNvCxnSpPr>
            <a:cxnSpLocks/>
          </p:cNvCxnSpPr>
          <p:nvPr/>
        </p:nvCxnSpPr>
        <p:spPr>
          <a:xfrm flipV="1">
            <a:off x="4077687" y="4637245"/>
            <a:ext cx="402967" cy="231119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CDD8A16A-F0C5-9CAD-B990-AE725B2D3009}"/>
              </a:ext>
            </a:extLst>
          </p:cNvPr>
          <p:cNvSpPr txBox="1"/>
          <p:nvPr/>
        </p:nvSpPr>
        <p:spPr>
          <a:xfrm>
            <a:off x="4532046" y="4398280"/>
            <a:ext cx="1225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Pup birth</a:t>
            </a: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80EA6CE8-1300-2486-D4A9-6519C6140A6A}"/>
              </a:ext>
            </a:extLst>
          </p:cNvPr>
          <p:cNvCxnSpPr>
            <a:cxnSpLocks/>
            <a:endCxn id="55" idx="1"/>
          </p:cNvCxnSpPr>
          <p:nvPr/>
        </p:nvCxnSpPr>
        <p:spPr>
          <a:xfrm>
            <a:off x="4092503" y="2851847"/>
            <a:ext cx="388151" cy="152266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C42E0D30-CA03-2F63-8AA9-CD491B1E196A}"/>
              </a:ext>
            </a:extLst>
          </p:cNvPr>
          <p:cNvSpPr txBox="1"/>
          <p:nvPr/>
        </p:nvSpPr>
        <p:spPr>
          <a:xfrm>
            <a:off x="4480654" y="2819447"/>
            <a:ext cx="1866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Pup emergence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278A40A0-F5B3-D1FC-3B00-D5AF6B6355EC}"/>
              </a:ext>
            </a:extLst>
          </p:cNvPr>
          <p:cNvSpPr txBox="1"/>
          <p:nvPr/>
        </p:nvSpPr>
        <p:spPr>
          <a:xfrm>
            <a:off x="10248167" y="4969731"/>
            <a:ext cx="21428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600" dirty="0"/>
              <a:t>Mass </a:t>
            </a:r>
            <a:r>
              <a:rPr lang="en-CA" sz="4000" dirty="0"/>
              <a:t>↓︎</a:t>
            </a:r>
          </a:p>
        </p:txBody>
      </p:sp>
      <p:sp>
        <p:nvSpPr>
          <p:cNvPr id="21" name="Graphic 19" descr="Arrow: Clockwise curve with solid fill">
            <a:extLst>
              <a:ext uri="{FF2B5EF4-FFF2-40B4-BE49-F238E27FC236}">
                <a16:creationId xmlns:a16="http://schemas.microsoft.com/office/drawing/2014/main" id="{BF95BD77-5E34-12C6-759F-4C8146832A48}"/>
              </a:ext>
            </a:extLst>
          </p:cNvPr>
          <p:cNvSpPr/>
          <p:nvPr/>
        </p:nvSpPr>
        <p:spPr>
          <a:xfrm rot="2251515">
            <a:off x="1833720" y="712497"/>
            <a:ext cx="2961006" cy="4218644"/>
          </a:xfrm>
          <a:custGeom>
            <a:avLst/>
            <a:gdLst>
              <a:gd name="connsiteX0" fmla="*/ 2299109 w 2299108"/>
              <a:gd name="connsiteY0" fmla="*/ 2933455 h 2933454"/>
              <a:gd name="connsiteX1" fmla="*/ 1347753 w 2299108"/>
              <a:gd name="connsiteY1" fmla="*/ 951464 h 2933454"/>
              <a:gd name="connsiteX2" fmla="*/ 1902711 w 2299108"/>
              <a:gd name="connsiteY2" fmla="*/ 951464 h 2933454"/>
              <a:gd name="connsiteX3" fmla="*/ 951355 w 2299108"/>
              <a:gd name="connsiteY3" fmla="*/ 109 h 2933454"/>
              <a:gd name="connsiteX4" fmla="*/ 0 w 2299108"/>
              <a:gd name="connsiteY4" fmla="*/ 951464 h 2933454"/>
              <a:gd name="connsiteX5" fmla="*/ 515317 w 2299108"/>
              <a:gd name="connsiteY5" fmla="*/ 951464 h 2933454"/>
              <a:gd name="connsiteX6" fmla="*/ 2299109 w 2299108"/>
              <a:gd name="connsiteY6" fmla="*/ 2933455 h 2933454"/>
              <a:gd name="connsiteX0" fmla="*/ 2299109 w 2299109"/>
              <a:gd name="connsiteY0" fmla="*/ 2933346 h 2933346"/>
              <a:gd name="connsiteX1" fmla="*/ 947575 w 2299109"/>
              <a:gd name="connsiteY1" fmla="*/ 975725 h 2933346"/>
              <a:gd name="connsiteX2" fmla="*/ 1902711 w 2299109"/>
              <a:gd name="connsiteY2" fmla="*/ 951355 h 2933346"/>
              <a:gd name="connsiteX3" fmla="*/ 951355 w 2299109"/>
              <a:gd name="connsiteY3" fmla="*/ 0 h 2933346"/>
              <a:gd name="connsiteX4" fmla="*/ 0 w 2299109"/>
              <a:gd name="connsiteY4" fmla="*/ 951355 h 2933346"/>
              <a:gd name="connsiteX5" fmla="*/ 515317 w 2299109"/>
              <a:gd name="connsiteY5" fmla="*/ 951355 h 2933346"/>
              <a:gd name="connsiteX6" fmla="*/ 2299109 w 2299109"/>
              <a:gd name="connsiteY6" fmla="*/ 2933346 h 2933346"/>
              <a:gd name="connsiteX0" fmla="*/ 2299109 w 2299109"/>
              <a:gd name="connsiteY0" fmla="*/ 2933346 h 2933346"/>
              <a:gd name="connsiteX1" fmla="*/ 947575 w 2299109"/>
              <a:gd name="connsiteY1" fmla="*/ 975725 h 2933346"/>
              <a:gd name="connsiteX2" fmla="*/ 1491509 w 2299109"/>
              <a:gd name="connsiteY2" fmla="*/ 975210 h 2933346"/>
              <a:gd name="connsiteX3" fmla="*/ 951355 w 2299109"/>
              <a:gd name="connsiteY3" fmla="*/ 0 h 2933346"/>
              <a:gd name="connsiteX4" fmla="*/ 0 w 2299109"/>
              <a:gd name="connsiteY4" fmla="*/ 951355 h 2933346"/>
              <a:gd name="connsiteX5" fmla="*/ 515317 w 2299109"/>
              <a:gd name="connsiteY5" fmla="*/ 951355 h 2933346"/>
              <a:gd name="connsiteX6" fmla="*/ 2299109 w 2299109"/>
              <a:gd name="connsiteY6" fmla="*/ 2933346 h 2933346"/>
              <a:gd name="connsiteX0" fmla="*/ 2299109 w 2299109"/>
              <a:gd name="connsiteY0" fmla="*/ 2771083 h 2771083"/>
              <a:gd name="connsiteX1" fmla="*/ 947575 w 2299109"/>
              <a:gd name="connsiteY1" fmla="*/ 813462 h 2771083"/>
              <a:gd name="connsiteX2" fmla="*/ 1491509 w 2299109"/>
              <a:gd name="connsiteY2" fmla="*/ 812947 h 2771083"/>
              <a:gd name="connsiteX3" fmla="*/ 739700 w 2299109"/>
              <a:gd name="connsiteY3" fmla="*/ 0 h 2771083"/>
              <a:gd name="connsiteX4" fmla="*/ 0 w 2299109"/>
              <a:gd name="connsiteY4" fmla="*/ 789092 h 2771083"/>
              <a:gd name="connsiteX5" fmla="*/ 515317 w 2299109"/>
              <a:gd name="connsiteY5" fmla="*/ 789092 h 2771083"/>
              <a:gd name="connsiteX6" fmla="*/ 2299109 w 2299109"/>
              <a:gd name="connsiteY6" fmla="*/ 2771083 h 2771083"/>
              <a:gd name="connsiteX0" fmla="*/ 2299109 w 2299109"/>
              <a:gd name="connsiteY0" fmla="*/ 2771083 h 2771083"/>
              <a:gd name="connsiteX1" fmla="*/ 947575 w 2299109"/>
              <a:gd name="connsiteY1" fmla="*/ 813462 h 2771083"/>
              <a:gd name="connsiteX2" fmla="*/ 1247655 w 2299109"/>
              <a:gd name="connsiteY2" fmla="*/ 818786 h 2771083"/>
              <a:gd name="connsiteX3" fmla="*/ 739700 w 2299109"/>
              <a:gd name="connsiteY3" fmla="*/ 0 h 2771083"/>
              <a:gd name="connsiteX4" fmla="*/ 0 w 2299109"/>
              <a:gd name="connsiteY4" fmla="*/ 789092 h 2771083"/>
              <a:gd name="connsiteX5" fmla="*/ 515317 w 2299109"/>
              <a:gd name="connsiteY5" fmla="*/ 789092 h 2771083"/>
              <a:gd name="connsiteX6" fmla="*/ 2299109 w 2299109"/>
              <a:gd name="connsiteY6" fmla="*/ 2771083 h 2771083"/>
              <a:gd name="connsiteX0" fmla="*/ 2127904 w 2127904"/>
              <a:gd name="connsiteY0" fmla="*/ 2771083 h 2771083"/>
              <a:gd name="connsiteX1" fmla="*/ 776370 w 2127904"/>
              <a:gd name="connsiteY1" fmla="*/ 813462 h 2771083"/>
              <a:gd name="connsiteX2" fmla="*/ 1076450 w 2127904"/>
              <a:gd name="connsiteY2" fmla="*/ 818786 h 2771083"/>
              <a:gd name="connsiteX3" fmla="*/ 568495 w 2127904"/>
              <a:gd name="connsiteY3" fmla="*/ 0 h 2771083"/>
              <a:gd name="connsiteX4" fmla="*/ 0 w 2127904"/>
              <a:gd name="connsiteY4" fmla="*/ 792774 h 2771083"/>
              <a:gd name="connsiteX5" fmla="*/ 344112 w 2127904"/>
              <a:gd name="connsiteY5" fmla="*/ 789092 h 2771083"/>
              <a:gd name="connsiteX6" fmla="*/ 2127904 w 2127904"/>
              <a:gd name="connsiteY6" fmla="*/ 2771083 h 2771083"/>
              <a:gd name="connsiteX0" fmla="*/ 2484882 w 2484882"/>
              <a:gd name="connsiteY0" fmla="*/ 3063404 h 3063404"/>
              <a:gd name="connsiteX1" fmla="*/ 776370 w 2484882"/>
              <a:gd name="connsiteY1" fmla="*/ 813462 h 3063404"/>
              <a:gd name="connsiteX2" fmla="*/ 1076450 w 2484882"/>
              <a:gd name="connsiteY2" fmla="*/ 818786 h 3063404"/>
              <a:gd name="connsiteX3" fmla="*/ 568495 w 2484882"/>
              <a:gd name="connsiteY3" fmla="*/ 0 h 3063404"/>
              <a:gd name="connsiteX4" fmla="*/ 0 w 2484882"/>
              <a:gd name="connsiteY4" fmla="*/ 792774 h 3063404"/>
              <a:gd name="connsiteX5" fmla="*/ 344112 w 2484882"/>
              <a:gd name="connsiteY5" fmla="*/ 789092 h 3063404"/>
              <a:gd name="connsiteX6" fmla="*/ 2484882 w 2484882"/>
              <a:gd name="connsiteY6" fmla="*/ 3063404 h 3063404"/>
              <a:gd name="connsiteX0" fmla="*/ 2569065 w 2569065"/>
              <a:gd name="connsiteY0" fmla="*/ 3009139 h 3009139"/>
              <a:gd name="connsiteX1" fmla="*/ 776370 w 2569065"/>
              <a:gd name="connsiteY1" fmla="*/ 813462 h 3009139"/>
              <a:gd name="connsiteX2" fmla="*/ 1076450 w 2569065"/>
              <a:gd name="connsiteY2" fmla="*/ 818786 h 3009139"/>
              <a:gd name="connsiteX3" fmla="*/ 568495 w 2569065"/>
              <a:gd name="connsiteY3" fmla="*/ 0 h 3009139"/>
              <a:gd name="connsiteX4" fmla="*/ 0 w 2569065"/>
              <a:gd name="connsiteY4" fmla="*/ 792774 h 3009139"/>
              <a:gd name="connsiteX5" fmla="*/ 344112 w 2569065"/>
              <a:gd name="connsiteY5" fmla="*/ 789092 h 3009139"/>
              <a:gd name="connsiteX6" fmla="*/ 2569065 w 2569065"/>
              <a:gd name="connsiteY6" fmla="*/ 3009139 h 3009139"/>
              <a:gd name="connsiteX0" fmla="*/ 2569065 w 2569065"/>
              <a:gd name="connsiteY0" fmla="*/ 3009139 h 3009139"/>
              <a:gd name="connsiteX1" fmla="*/ 776370 w 2569065"/>
              <a:gd name="connsiteY1" fmla="*/ 813462 h 3009139"/>
              <a:gd name="connsiteX2" fmla="*/ 1076450 w 2569065"/>
              <a:gd name="connsiteY2" fmla="*/ 818786 h 3009139"/>
              <a:gd name="connsiteX3" fmla="*/ 568495 w 2569065"/>
              <a:gd name="connsiteY3" fmla="*/ 0 h 3009139"/>
              <a:gd name="connsiteX4" fmla="*/ 0 w 2569065"/>
              <a:gd name="connsiteY4" fmla="*/ 792774 h 3009139"/>
              <a:gd name="connsiteX5" fmla="*/ 344112 w 2569065"/>
              <a:gd name="connsiteY5" fmla="*/ 789092 h 3009139"/>
              <a:gd name="connsiteX6" fmla="*/ 2569065 w 2569065"/>
              <a:gd name="connsiteY6" fmla="*/ 3009139 h 3009139"/>
              <a:gd name="connsiteX0" fmla="*/ 2569065 w 2569065"/>
              <a:gd name="connsiteY0" fmla="*/ 3009139 h 3009139"/>
              <a:gd name="connsiteX1" fmla="*/ 776370 w 2569065"/>
              <a:gd name="connsiteY1" fmla="*/ 813462 h 3009139"/>
              <a:gd name="connsiteX2" fmla="*/ 1076450 w 2569065"/>
              <a:gd name="connsiteY2" fmla="*/ 818786 h 3009139"/>
              <a:gd name="connsiteX3" fmla="*/ 568495 w 2569065"/>
              <a:gd name="connsiteY3" fmla="*/ 0 h 3009139"/>
              <a:gd name="connsiteX4" fmla="*/ 0 w 2569065"/>
              <a:gd name="connsiteY4" fmla="*/ 792774 h 3009139"/>
              <a:gd name="connsiteX5" fmla="*/ 344112 w 2569065"/>
              <a:gd name="connsiteY5" fmla="*/ 789092 h 3009139"/>
              <a:gd name="connsiteX6" fmla="*/ 2569065 w 2569065"/>
              <a:gd name="connsiteY6" fmla="*/ 3009139 h 3009139"/>
              <a:gd name="connsiteX0" fmla="*/ 2569065 w 2569065"/>
              <a:gd name="connsiteY0" fmla="*/ 2719624 h 2719624"/>
              <a:gd name="connsiteX1" fmla="*/ 776370 w 2569065"/>
              <a:gd name="connsiteY1" fmla="*/ 523947 h 2719624"/>
              <a:gd name="connsiteX2" fmla="*/ 1076450 w 2569065"/>
              <a:gd name="connsiteY2" fmla="*/ 529271 h 2719624"/>
              <a:gd name="connsiteX3" fmla="*/ 544563 w 2569065"/>
              <a:gd name="connsiteY3" fmla="*/ 0 h 2719624"/>
              <a:gd name="connsiteX4" fmla="*/ 0 w 2569065"/>
              <a:gd name="connsiteY4" fmla="*/ 503259 h 2719624"/>
              <a:gd name="connsiteX5" fmla="*/ 344112 w 2569065"/>
              <a:gd name="connsiteY5" fmla="*/ 499577 h 2719624"/>
              <a:gd name="connsiteX6" fmla="*/ 2569065 w 2569065"/>
              <a:gd name="connsiteY6" fmla="*/ 2719624 h 2719624"/>
              <a:gd name="connsiteX0" fmla="*/ 2466289 w 2466289"/>
              <a:gd name="connsiteY0" fmla="*/ 2719624 h 2719624"/>
              <a:gd name="connsiteX1" fmla="*/ 673594 w 2466289"/>
              <a:gd name="connsiteY1" fmla="*/ 523947 h 2719624"/>
              <a:gd name="connsiteX2" fmla="*/ 973674 w 2466289"/>
              <a:gd name="connsiteY2" fmla="*/ 529271 h 2719624"/>
              <a:gd name="connsiteX3" fmla="*/ 441787 w 2466289"/>
              <a:gd name="connsiteY3" fmla="*/ 0 h 2719624"/>
              <a:gd name="connsiteX4" fmla="*/ 0 w 2466289"/>
              <a:gd name="connsiteY4" fmla="*/ 490342 h 2719624"/>
              <a:gd name="connsiteX5" fmla="*/ 241336 w 2466289"/>
              <a:gd name="connsiteY5" fmla="*/ 499577 h 2719624"/>
              <a:gd name="connsiteX6" fmla="*/ 2466289 w 2466289"/>
              <a:gd name="connsiteY6" fmla="*/ 2719624 h 2719624"/>
              <a:gd name="connsiteX0" fmla="*/ 2466289 w 2466289"/>
              <a:gd name="connsiteY0" fmla="*/ 2719624 h 2719624"/>
              <a:gd name="connsiteX1" fmla="*/ 673594 w 2466289"/>
              <a:gd name="connsiteY1" fmla="*/ 523947 h 2719624"/>
              <a:gd name="connsiteX2" fmla="*/ 887677 w 2466289"/>
              <a:gd name="connsiteY2" fmla="*/ 532215 h 2719624"/>
              <a:gd name="connsiteX3" fmla="*/ 441787 w 2466289"/>
              <a:gd name="connsiteY3" fmla="*/ 0 h 2719624"/>
              <a:gd name="connsiteX4" fmla="*/ 0 w 2466289"/>
              <a:gd name="connsiteY4" fmla="*/ 490342 h 2719624"/>
              <a:gd name="connsiteX5" fmla="*/ 241336 w 2466289"/>
              <a:gd name="connsiteY5" fmla="*/ 499577 h 2719624"/>
              <a:gd name="connsiteX6" fmla="*/ 2466289 w 2466289"/>
              <a:gd name="connsiteY6" fmla="*/ 2719624 h 2719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66289" h="2719624">
                <a:moveTo>
                  <a:pt x="2466289" y="2719624"/>
                </a:moveTo>
                <a:cubicBezTo>
                  <a:pt x="2466289" y="2719624"/>
                  <a:pt x="673594" y="2208639"/>
                  <a:pt x="673594" y="523947"/>
                </a:cubicBezTo>
                <a:lnTo>
                  <a:pt x="887677" y="532215"/>
                </a:lnTo>
                <a:lnTo>
                  <a:pt x="441787" y="0"/>
                </a:lnTo>
                <a:lnTo>
                  <a:pt x="0" y="490342"/>
                </a:lnTo>
                <a:lnTo>
                  <a:pt x="241336" y="499577"/>
                </a:lnTo>
                <a:cubicBezTo>
                  <a:pt x="241336" y="503541"/>
                  <a:pt x="474887" y="2157229"/>
                  <a:pt x="2466289" y="2719624"/>
                </a:cubicBezTo>
                <a:close/>
              </a:path>
            </a:pathLst>
          </a:custGeom>
          <a:solidFill>
            <a:srgbClr val="000000"/>
          </a:solidFill>
          <a:ln w="39588" cap="flat">
            <a:noFill/>
            <a:prstDash val="solid"/>
            <a:miter/>
          </a:ln>
        </p:spPr>
        <p:txBody>
          <a:bodyPr rtlCol="0" anchor="ctr"/>
          <a:lstStyle/>
          <a:p>
            <a:endParaRPr lang="en-CA"/>
          </a:p>
        </p:txBody>
      </p:sp>
      <p:sp>
        <p:nvSpPr>
          <p:cNvPr id="22" name="Graphic 19" descr="Arrow: Clockwise curve with solid fill">
            <a:extLst>
              <a:ext uri="{FF2B5EF4-FFF2-40B4-BE49-F238E27FC236}">
                <a16:creationId xmlns:a16="http://schemas.microsoft.com/office/drawing/2014/main" id="{4DE97122-EA4E-9483-388D-9F17165177D2}"/>
              </a:ext>
            </a:extLst>
          </p:cNvPr>
          <p:cNvSpPr/>
          <p:nvPr/>
        </p:nvSpPr>
        <p:spPr>
          <a:xfrm rot="12242392">
            <a:off x="7996790" y="2018696"/>
            <a:ext cx="2961006" cy="4218644"/>
          </a:xfrm>
          <a:custGeom>
            <a:avLst/>
            <a:gdLst>
              <a:gd name="connsiteX0" fmla="*/ 2299109 w 2299108"/>
              <a:gd name="connsiteY0" fmla="*/ 2933455 h 2933454"/>
              <a:gd name="connsiteX1" fmla="*/ 1347753 w 2299108"/>
              <a:gd name="connsiteY1" fmla="*/ 951464 h 2933454"/>
              <a:gd name="connsiteX2" fmla="*/ 1902711 w 2299108"/>
              <a:gd name="connsiteY2" fmla="*/ 951464 h 2933454"/>
              <a:gd name="connsiteX3" fmla="*/ 951355 w 2299108"/>
              <a:gd name="connsiteY3" fmla="*/ 109 h 2933454"/>
              <a:gd name="connsiteX4" fmla="*/ 0 w 2299108"/>
              <a:gd name="connsiteY4" fmla="*/ 951464 h 2933454"/>
              <a:gd name="connsiteX5" fmla="*/ 515317 w 2299108"/>
              <a:gd name="connsiteY5" fmla="*/ 951464 h 2933454"/>
              <a:gd name="connsiteX6" fmla="*/ 2299109 w 2299108"/>
              <a:gd name="connsiteY6" fmla="*/ 2933455 h 2933454"/>
              <a:gd name="connsiteX0" fmla="*/ 2299109 w 2299109"/>
              <a:gd name="connsiteY0" fmla="*/ 2933346 h 2933346"/>
              <a:gd name="connsiteX1" fmla="*/ 947575 w 2299109"/>
              <a:gd name="connsiteY1" fmla="*/ 975725 h 2933346"/>
              <a:gd name="connsiteX2" fmla="*/ 1902711 w 2299109"/>
              <a:gd name="connsiteY2" fmla="*/ 951355 h 2933346"/>
              <a:gd name="connsiteX3" fmla="*/ 951355 w 2299109"/>
              <a:gd name="connsiteY3" fmla="*/ 0 h 2933346"/>
              <a:gd name="connsiteX4" fmla="*/ 0 w 2299109"/>
              <a:gd name="connsiteY4" fmla="*/ 951355 h 2933346"/>
              <a:gd name="connsiteX5" fmla="*/ 515317 w 2299109"/>
              <a:gd name="connsiteY5" fmla="*/ 951355 h 2933346"/>
              <a:gd name="connsiteX6" fmla="*/ 2299109 w 2299109"/>
              <a:gd name="connsiteY6" fmla="*/ 2933346 h 2933346"/>
              <a:gd name="connsiteX0" fmla="*/ 2299109 w 2299109"/>
              <a:gd name="connsiteY0" fmla="*/ 2933346 h 2933346"/>
              <a:gd name="connsiteX1" fmla="*/ 947575 w 2299109"/>
              <a:gd name="connsiteY1" fmla="*/ 975725 h 2933346"/>
              <a:gd name="connsiteX2" fmla="*/ 1491509 w 2299109"/>
              <a:gd name="connsiteY2" fmla="*/ 975210 h 2933346"/>
              <a:gd name="connsiteX3" fmla="*/ 951355 w 2299109"/>
              <a:gd name="connsiteY3" fmla="*/ 0 h 2933346"/>
              <a:gd name="connsiteX4" fmla="*/ 0 w 2299109"/>
              <a:gd name="connsiteY4" fmla="*/ 951355 h 2933346"/>
              <a:gd name="connsiteX5" fmla="*/ 515317 w 2299109"/>
              <a:gd name="connsiteY5" fmla="*/ 951355 h 2933346"/>
              <a:gd name="connsiteX6" fmla="*/ 2299109 w 2299109"/>
              <a:gd name="connsiteY6" fmla="*/ 2933346 h 2933346"/>
              <a:gd name="connsiteX0" fmla="*/ 2299109 w 2299109"/>
              <a:gd name="connsiteY0" fmla="*/ 2771083 h 2771083"/>
              <a:gd name="connsiteX1" fmla="*/ 947575 w 2299109"/>
              <a:gd name="connsiteY1" fmla="*/ 813462 h 2771083"/>
              <a:gd name="connsiteX2" fmla="*/ 1491509 w 2299109"/>
              <a:gd name="connsiteY2" fmla="*/ 812947 h 2771083"/>
              <a:gd name="connsiteX3" fmla="*/ 739700 w 2299109"/>
              <a:gd name="connsiteY3" fmla="*/ 0 h 2771083"/>
              <a:gd name="connsiteX4" fmla="*/ 0 w 2299109"/>
              <a:gd name="connsiteY4" fmla="*/ 789092 h 2771083"/>
              <a:gd name="connsiteX5" fmla="*/ 515317 w 2299109"/>
              <a:gd name="connsiteY5" fmla="*/ 789092 h 2771083"/>
              <a:gd name="connsiteX6" fmla="*/ 2299109 w 2299109"/>
              <a:gd name="connsiteY6" fmla="*/ 2771083 h 2771083"/>
              <a:gd name="connsiteX0" fmla="*/ 2299109 w 2299109"/>
              <a:gd name="connsiteY0" fmla="*/ 2771083 h 2771083"/>
              <a:gd name="connsiteX1" fmla="*/ 947575 w 2299109"/>
              <a:gd name="connsiteY1" fmla="*/ 813462 h 2771083"/>
              <a:gd name="connsiteX2" fmla="*/ 1247655 w 2299109"/>
              <a:gd name="connsiteY2" fmla="*/ 818786 h 2771083"/>
              <a:gd name="connsiteX3" fmla="*/ 739700 w 2299109"/>
              <a:gd name="connsiteY3" fmla="*/ 0 h 2771083"/>
              <a:gd name="connsiteX4" fmla="*/ 0 w 2299109"/>
              <a:gd name="connsiteY4" fmla="*/ 789092 h 2771083"/>
              <a:gd name="connsiteX5" fmla="*/ 515317 w 2299109"/>
              <a:gd name="connsiteY5" fmla="*/ 789092 h 2771083"/>
              <a:gd name="connsiteX6" fmla="*/ 2299109 w 2299109"/>
              <a:gd name="connsiteY6" fmla="*/ 2771083 h 2771083"/>
              <a:gd name="connsiteX0" fmla="*/ 2127904 w 2127904"/>
              <a:gd name="connsiteY0" fmla="*/ 2771083 h 2771083"/>
              <a:gd name="connsiteX1" fmla="*/ 776370 w 2127904"/>
              <a:gd name="connsiteY1" fmla="*/ 813462 h 2771083"/>
              <a:gd name="connsiteX2" fmla="*/ 1076450 w 2127904"/>
              <a:gd name="connsiteY2" fmla="*/ 818786 h 2771083"/>
              <a:gd name="connsiteX3" fmla="*/ 568495 w 2127904"/>
              <a:gd name="connsiteY3" fmla="*/ 0 h 2771083"/>
              <a:gd name="connsiteX4" fmla="*/ 0 w 2127904"/>
              <a:gd name="connsiteY4" fmla="*/ 792774 h 2771083"/>
              <a:gd name="connsiteX5" fmla="*/ 344112 w 2127904"/>
              <a:gd name="connsiteY5" fmla="*/ 789092 h 2771083"/>
              <a:gd name="connsiteX6" fmla="*/ 2127904 w 2127904"/>
              <a:gd name="connsiteY6" fmla="*/ 2771083 h 2771083"/>
              <a:gd name="connsiteX0" fmla="*/ 2484882 w 2484882"/>
              <a:gd name="connsiteY0" fmla="*/ 3063404 h 3063404"/>
              <a:gd name="connsiteX1" fmla="*/ 776370 w 2484882"/>
              <a:gd name="connsiteY1" fmla="*/ 813462 h 3063404"/>
              <a:gd name="connsiteX2" fmla="*/ 1076450 w 2484882"/>
              <a:gd name="connsiteY2" fmla="*/ 818786 h 3063404"/>
              <a:gd name="connsiteX3" fmla="*/ 568495 w 2484882"/>
              <a:gd name="connsiteY3" fmla="*/ 0 h 3063404"/>
              <a:gd name="connsiteX4" fmla="*/ 0 w 2484882"/>
              <a:gd name="connsiteY4" fmla="*/ 792774 h 3063404"/>
              <a:gd name="connsiteX5" fmla="*/ 344112 w 2484882"/>
              <a:gd name="connsiteY5" fmla="*/ 789092 h 3063404"/>
              <a:gd name="connsiteX6" fmla="*/ 2484882 w 2484882"/>
              <a:gd name="connsiteY6" fmla="*/ 3063404 h 3063404"/>
              <a:gd name="connsiteX0" fmla="*/ 2569065 w 2569065"/>
              <a:gd name="connsiteY0" fmla="*/ 3009139 h 3009139"/>
              <a:gd name="connsiteX1" fmla="*/ 776370 w 2569065"/>
              <a:gd name="connsiteY1" fmla="*/ 813462 h 3009139"/>
              <a:gd name="connsiteX2" fmla="*/ 1076450 w 2569065"/>
              <a:gd name="connsiteY2" fmla="*/ 818786 h 3009139"/>
              <a:gd name="connsiteX3" fmla="*/ 568495 w 2569065"/>
              <a:gd name="connsiteY3" fmla="*/ 0 h 3009139"/>
              <a:gd name="connsiteX4" fmla="*/ 0 w 2569065"/>
              <a:gd name="connsiteY4" fmla="*/ 792774 h 3009139"/>
              <a:gd name="connsiteX5" fmla="*/ 344112 w 2569065"/>
              <a:gd name="connsiteY5" fmla="*/ 789092 h 3009139"/>
              <a:gd name="connsiteX6" fmla="*/ 2569065 w 2569065"/>
              <a:gd name="connsiteY6" fmla="*/ 3009139 h 3009139"/>
              <a:gd name="connsiteX0" fmla="*/ 2569065 w 2569065"/>
              <a:gd name="connsiteY0" fmla="*/ 3009139 h 3009139"/>
              <a:gd name="connsiteX1" fmla="*/ 776370 w 2569065"/>
              <a:gd name="connsiteY1" fmla="*/ 813462 h 3009139"/>
              <a:gd name="connsiteX2" fmla="*/ 1076450 w 2569065"/>
              <a:gd name="connsiteY2" fmla="*/ 818786 h 3009139"/>
              <a:gd name="connsiteX3" fmla="*/ 568495 w 2569065"/>
              <a:gd name="connsiteY3" fmla="*/ 0 h 3009139"/>
              <a:gd name="connsiteX4" fmla="*/ 0 w 2569065"/>
              <a:gd name="connsiteY4" fmla="*/ 792774 h 3009139"/>
              <a:gd name="connsiteX5" fmla="*/ 344112 w 2569065"/>
              <a:gd name="connsiteY5" fmla="*/ 789092 h 3009139"/>
              <a:gd name="connsiteX6" fmla="*/ 2569065 w 2569065"/>
              <a:gd name="connsiteY6" fmla="*/ 3009139 h 3009139"/>
              <a:gd name="connsiteX0" fmla="*/ 2569065 w 2569065"/>
              <a:gd name="connsiteY0" fmla="*/ 3009139 h 3009139"/>
              <a:gd name="connsiteX1" fmla="*/ 776370 w 2569065"/>
              <a:gd name="connsiteY1" fmla="*/ 813462 h 3009139"/>
              <a:gd name="connsiteX2" fmla="*/ 1076450 w 2569065"/>
              <a:gd name="connsiteY2" fmla="*/ 818786 h 3009139"/>
              <a:gd name="connsiteX3" fmla="*/ 568495 w 2569065"/>
              <a:gd name="connsiteY3" fmla="*/ 0 h 3009139"/>
              <a:gd name="connsiteX4" fmla="*/ 0 w 2569065"/>
              <a:gd name="connsiteY4" fmla="*/ 792774 h 3009139"/>
              <a:gd name="connsiteX5" fmla="*/ 344112 w 2569065"/>
              <a:gd name="connsiteY5" fmla="*/ 789092 h 3009139"/>
              <a:gd name="connsiteX6" fmla="*/ 2569065 w 2569065"/>
              <a:gd name="connsiteY6" fmla="*/ 3009139 h 3009139"/>
              <a:gd name="connsiteX0" fmla="*/ 2569065 w 2569065"/>
              <a:gd name="connsiteY0" fmla="*/ 2719624 h 2719624"/>
              <a:gd name="connsiteX1" fmla="*/ 776370 w 2569065"/>
              <a:gd name="connsiteY1" fmla="*/ 523947 h 2719624"/>
              <a:gd name="connsiteX2" fmla="*/ 1076450 w 2569065"/>
              <a:gd name="connsiteY2" fmla="*/ 529271 h 2719624"/>
              <a:gd name="connsiteX3" fmla="*/ 544563 w 2569065"/>
              <a:gd name="connsiteY3" fmla="*/ 0 h 2719624"/>
              <a:gd name="connsiteX4" fmla="*/ 0 w 2569065"/>
              <a:gd name="connsiteY4" fmla="*/ 503259 h 2719624"/>
              <a:gd name="connsiteX5" fmla="*/ 344112 w 2569065"/>
              <a:gd name="connsiteY5" fmla="*/ 499577 h 2719624"/>
              <a:gd name="connsiteX6" fmla="*/ 2569065 w 2569065"/>
              <a:gd name="connsiteY6" fmla="*/ 2719624 h 2719624"/>
              <a:gd name="connsiteX0" fmla="*/ 2466289 w 2466289"/>
              <a:gd name="connsiteY0" fmla="*/ 2719624 h 2719624"/>
              <a:gd name="connsiteX1" fmla="*/ 673594 w 2466289"/>
              <a:gd name="connsiteY1" fmla="*/ 523947 h 2719624"/>
              <a:gd name="connsiteX2" fmla="*/ 973674 w 2466289"/>
              <a:gd name="connsiteY2" fmla="*/ 529271 h 2719624"/>
              <a:gd name="connsiteX3" fmla="*/ 441787 w 2466289"/>
              <a:gd name="connsiteY3" fmla="*/ 0 h 2719624"/>
              <a:gd name="connsiteX4" fmla="*/ 0 w 2466289"/>
              <a:gd name="connsiteY4" fmla="*/ 490342 h 2719624"/>
              <a:gd name="connsiteX5" fmla="*/ 241336 w 2466289"/>
              <a:gd name="connsiteY5" fmla="*/ 499577 h 2719624"/>
              <a:gd name="connsiteX6" fmla="*/ 2466289 w 2466289"/>
              <a:gd name="connsiteY6" fmla="*/ 2719624 h 2719624"/>
              <a:gd name="connsiteX0" fmla="*/ 2466289 w 2466289"/>
              <a:gd name="connsiteY0" fmla="*/ 2719624 h 2719624"/>
              <a:gd name="connsiteX1" fmla="*/ 673594 w 2466289"/>
              <a:gd name="connsiteY1" fmla="*/ 523947 h 2719624"/>
              <a:gd name="connsiteX2" fmla="*/ 887677 w 2466289"/>
              <a:gd name="connsiteY2" fmla="*/ 532215 h 2719624"/>
              <a:gd name="connsiteX3" fmla="*/ 441787 w 2466289"/>
              <a:gd name="connsiteY3" fmla="*/ 0 h 2719624"/>
              <a:gd name="connsiteX4" fmla="*/ 0 w 2466289"/>
              <a:gd name="connsiteY4" fmla="*/ 490342 h 2719624"/>
              <a:gd name="connsiteX5" fmla="*/ 241336 w 2466289"/>
              <a:gd name="connsiteY5" fmla="*/ 499577 h 2719624"/>
              <a:gd name="connsiteX6" fmla="*/ 2466289 w 2466289"/>
              <a:gd name="connsiteY6" fmla="*/ 2719624 h 2719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66289" h="2719624">
                <a:moveTo>
                  <a:pt x="2466289" y="2719624"/>
                </a:moveTo>
                <a:cubicBezTo>
                  <a:pt x="2466289" y="2719624"/>
                  <a:pt x="673594" y="2208639"/>
                  <a:pt x="673594" y="523947"/>
                </a:cubicBezTo>
                <a:lnTo>
                  <a:pt x="887677" y="532215"/>
                </a:lnTo>
                <a:lnTo>
                  <a:pt x="441787" y="0"/>
                </a:lnTo>
                <a:lnTo>
                  <a:pt x="0" y="490342"/>
                </a:lnTo>
                <a:lnTo>
                  <a:pt x="241336" y="499577"/>
                </a:lnTo>
                <a:cubicBezTo>
                  <a:pt x="241336" y="503541"/>
                  <a:pt x="474887" y="2157229"/>
                  <a:pt x="2466289" y="2719624"/>
                </a:cubicBezTo>
                <a:close/>
              </a:path>
            </a:pathLst>
          </a:custGeom>
          <a:solidFill>
            <a:srgbClr val="000000"/>
          </a:solidFill>
          <a:ln w="39588" cap="flat">
            <a:noFill/>
            <a:prstDash val="solid"/>
            <a:miter/>
          </a:ln>
        </p:spPr>
        <p:txBody>
          <a:bodyPr rtlCol="0" anchor="ctr"/>
          <a:lstStyle/>
          <a:p>
            <a:endParaRPr lang="en-CA"/>
          </a:p>
        </p:txBody>
      </p:sp>
      <p:sp>
        <p:nvSpPr>
          <p:cNvPr id="23" name="ZoneTexte 14">
            <a:extLst>
              <a:ext uri="{FF2B5EF4-FFF2-40B4-BE49-F238E27FC236}">
                <a16:creationId xmlns:a16="http://schemas.microsoft.com/office/drawing/2014/main" id="{A3C24015-3800-36EA-E4BE-9B0C78B3E63F}"/>
              </a:ext>
            </a:extLst>
          </p:cNvPr>
          <p:cNvSpPr txBox="1"/>
          <p:nvPr/>
        </p:nvSpPr>
        <p:spPr>
          <a:xfrm>
            <a:off x="3238042" y="4767612"/>
            <a:ext cx="8872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Next LT Pro Light"/>
              </a:rPr>
              <a:t>June</a:t>
            </a:r>
            <a:endParaRPr kumimoji="0" lang="fr-FR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 Light"/>
            </a:endParaRPr>
          </a:p>
        </p:txBody>
      </p:sp>
      <p:sp>
        <p:nvSpPr>
          <p:cNvPr id="32" name="ZoneTexte 14">
            <a:extLst>
              <a:ext uri="{FF2B5EF4-FFF2-40B4-BE49-F238E27FC236}">
                <a16:creationId xmlns:a16="http://schemas.microsoft.com/office/drawing/2014/main" id="{946B4886-DCBA-D0F5-A384-C4BF4BF143AA}"/>
              </a:ext>
            </a:extLst>
          </p:cNvPr>
          <p:cNvSpPr txBox="1"/>
          <p:nvPr/>
        </p:nvSpPr>
        <p:spPr>
          <a:xfrm>
            <a:off x="3320687" y="2542448"/>
            <a:ext cx="757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Next LT Pro Light"/>
              </a:rPr>
              <a:t>July</a:t>
            </a:r>
            <a:endParaRPr kumimoji="0" lang="fr-FR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 Light"/>
            </a:endParaRPr>
          </a:p>
        </p:txBody>
      </p:sp>
    </p:spTree>
    <p:extLst>
      <p:ext uri="{BB962C8B-B14F-4D97-AF65-F5344CB8AC3E}">
        <p14:creationId xmlns:p14="http://schemas.microsoft.com/office/powerpoint/2010/main" val="31545850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C2792A-3189-4397-32FE-C1A9C80787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Graphique 11">
            <a:extLst>
              <a:ext uri="{FF2B5EF4-FFF2-40B4-BE49-F238E27FC236}">
                <a16:creationId xmlns:a16="http://schemas.microsoft.com/office/drawing/2014/main" id="{E0D67124-E6CB-6BF3-AB70-31272BE886D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22322293"/>
              </p:ext>
            </p:extLst>
          </p:nvPr>
        </p:nvGraphicFramePr>
        <p:xfrm>
          <a:off x="2329025" y="862091"/>
          <a:ext cx="8053907" cy="603978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7" name="Graphic 6" descr="Snowflake outline">
            <a:extLst>
              <a:ext uri="{FF2B5EF4-FFF2-40B4-BE49-F238E27FC236}">
                <a16:creationId xmlns:a16="http://schemas.microsoft.com/office/drawing/2014/main" id="{7B2A8200-3804-3D3C-9E10-F8F02F19F4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63356" y="3583405"/>
            <a:ext cx="914400" cy="914400"/>
          </a:xfrm>
          <a:prstGeom prst="rect">
            <a:avLst/>
          </a:prstGeom>
        </p:spPr>
      </p:pic>
      <p:sp>
        <p:nvSpPr>
          <p:cNvPr id="14" name="ZoneTexte 14">
            <a:extLst>
              <a:ext uri="{FF2B5EF4-FFF2-40B4-BE49-F238E27FC236}">
                <a16:creationId xmlns:a16="http://schemas.microsoft.com/office/drawing/2014/main" id="{3C6F22AC-A594-E1E5-4601-9C71A3EF438D}"/>
              </a:ext>
            </a:extLst>
          </p:cNvPr>
          <p:cNvSpPr txBox="1"/>
          <p:nvPr/>
        </p:nvSpPr>
        <p:spPr>
          <a:xfrm>
            <a:off x="4457568" y="5953029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Next LT Pro Light"/>
              </a:rPr>
              <a:t>May</a:t>
            </a:r>
            <a:endParaRPr kumimoji="0" lang="fr-FR" sz="6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 Light"/>
            </a:endParaRPr>
          </a:p>
        </p:txBody>
      </p:sp>
      <p:sp>
        <p:nvSpPr>
          <p:cNvPr id="15" name="ZoneTexte 15">
            <a:extLst>
              <a:ext uri="{FF2B5EF4-FFF2-40B4-BE49-F238E27FC236}">
                <a16:creationId xmlns:a16="http://schemas.microsoft.com/office/drawing/2014/main" id="{637B3BF5-C377-E5A0-23C7-CCA254CFEF2B}"/>
              </a:ext>
            </a:extLst>
          </p:cNvPr>
          <p:cNvSpPr txBox="1"/>
          <p:nvPr/>
        </p:nvSpPr>
        <p:spPr>
          <a:xfrm>
            <a:off x="5446341" y="963615"/>
            <a:ext cx="17479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Next LT Pro Light"/>
              </a:rPr>
              <a:t>September</a:t>
            </a:r>
            <a:endParaRPr kumimoji="0" lang="fr-FR" sz="4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 Light"/>
            </a:endParaRPr>
          </a:p>
        </p:txBody>
      </p:sp>
      <p:pic>
        <p:nvPicPr>
          <p:cNvPr id="9" name="Graphique 7" descr="Réduit (soleil moyen) avec un remplissage uni">
            <a:extLst>
              <a:ext uri="{FF2B5EF4-FFF2-40B4-BE49-F238E27FC236}">
                <a16:creationId xmlns:a16="http://schemas.microsoft.com/office/drawing/2014/main" id="{93E3EBB1-BAC3-7ADE-3B08-1A93A1CAE34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944954" y="3158001"/>
            <a:ext cx="1032982" cy="1032982"/>
          </a:xfrm>
          <a:prstGeom prst="rect">
            <a:avLst/>
          </a:prstGeom>
        </p:spPr>
      </p:pic>
      <p:pic>
        <p:nvPicPr>
          <p:cNvPr id="18" name="Picture 17" descr="Dandelions in the night sky&#10;&#10;AI-generated content may be incorrect.">
            <a:extLst>
              <a:ext uri="{FF2B5EF4-FFF2-40B4-BE49-F238E27FC236}">
                <a16:creationId xmlns:a16="http://schemas.microsoft.com/office/drawing/2014/main" id="{B58C363A-69FF-A6C0-53DB-A29CC6E0BC4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4870" y="5281239"/>
            <a:ext cx="1578077" cy="1578077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DB4A623D-E849-E04D-428E-520CE8EC98BC}"/>
              </a:ext>
            </a:extLst>
          </p:cNvPr>
          <p:cNvSpPr txBox="1"/>
          <p:nvPr/>
        </p:nvSpPr>
        <p:spPr>
          <a:xfrm>
            <a:off x="1275244" y="963615"/>
            <a:ext cx="18123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600" dirty="0"/>
              <a:t>Mass </a:t>
            </a:r>
            <a:r>
              <a:rPr lang="en-CA" sz="4000" dirty="0"/>
              <a:t>↑</a:t>
            </a:r>
          </a:p>
        </p:txBody>
      </p:sp>
      <p:pic>
        <p:nvPicPr>
          <p:cNvPr id="38" name="Graphic 37" descr="Snooze with solid fill">
            <a:extLst>
              <a:ext uri="{FF2B5EF4-FFF2-40B4-BE49-F238E27FC236}">
                <a16:creationId xmlns:a16="http://schemas.microsoft.com/office/drawing/2014/main" id="{00A793BB-2974-3815-5DF8-D940BAEF289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949866" y="140640"/>
            <a:ext cx="856699" cy="856699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0E592E14-BC03-0391-E400-337C4DA09C4D}"/>
              </a:ext>
            </a:extLst>
          </p:cNvPr>
          <p:cNvCxnSpPr>
            <a:cxnSpLocks/>
          </p:cNvCxnSpPr>
          <p:nvPr/>
        </p:nvCxnSpPr>
        <p:spPr>
          <a:xfrm flipV="1">
            <a:off x="5108892" y="5654832"/>
            <a:ext cx="253348" cy="388664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AB102356-DC94-6818-669A-1F30CF843352}"/>
              </a:ext>
            </a:extLst>
          </p:cNvPr>
          <p:cNvSpPr txBox="1"/>
          <p:nvPr/>
        </p:nvSpPr>
        <p:spPr>
          <a:xfrm>
            <a:off x="4772621" y="4988472"/>
            <a:ext cx="18668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Emergence + Reproduction</a:t>
            </a: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69995D43-E971-FFED-C30B-59FD0B931F7D}"/>
              </a:ext>
            </a:extLst>
          </p:cNvPr>
          <p:cNvCxnSpPr>
            <a:cxnSpLocks/>
          </p:cNvCxnSpPr>
          <p:nvPr/>
        </p:nvCxnSpPr>
        <p:spPr>
          <a:xfrm flipV="1">
            <a:off x="4077687" y="4637245"/>
            <a:ext cx="402967" cy="231119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7578F257-65CA-E95C-7136-AC9974DB8BF1}"/>
              </a:ext>
            </a:extLst>
          </p:cNvPr>
          <p:cNvSpPr txBox="1"/>
          <p:nvPr/>
        </p:nvSpPr>
        <p:spPr>
          <a:xfrm>
            <a:off x="4532046" y="4398280"/>
            <a:ext cx="1225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Pup birth</a:t>
            </a: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BDB02B20-B4CE-56D3-B59E-3D8716D50C30}"/>
              </a:ext>
            </a:extLst>
          </p:cNvPr>
          <p:cNvCxnSpPr>
            <a:cxnSpLocks/>
            <a:endCxn id="55" idx="1"/>
          </p:cNvCxnSpPr>
          <p:nvPr/>
        </p:nvCxnSpPr>
        <p:spPr>
          <a:xfrm>
            <a:off x="4092503" y="2851847"/>
            <a:ext cx="388151" cy="152266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7B0046B1-65A0-2750-E1B6-1FFF657BAC50}"/>
              </a:ext>
            </a:extLst>
          </p:cNvPr>
          <p:cNvSpPr txBox="1"/>
          <p:nvPr/>
        </p:nvSpPr>
        <p:spPr>
          <a:xfrm>
            <a:off x="4480654" y="2819447"/>
            <a:ext cx="1866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Pup emergence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0FF7894-9101-ABBF-ABD1-DD7AF633B937}"/>
              </a:ext>
            </a:extLst>
          </p:cNvPr>
          <p:cNvSpPr txBox="1"/>
          <p:nvPr/>
        </p:nvSpPr>
        <p:spPr>
          <a:xfrm>
            <a:off x="10248167" y="4969731"/>
            <a:ext cx="21428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600" dirty="0"/>
              <a:t>Mass </a:t>
            </a:r>
            <a:r>
              <a:rPr lang="en-CA" sz="4000" dirty="0"/>
              <a:t>↓︎</a:t>
            </a:r>
          </a:p>
        </p:txBody>
      </p:sp>
      <p:sp>
        <p:nvSpPr>
          <p:cNvPr id="21" name="Graphic 19" descr="Arrow: Clockwise curve with solid fill">
            <a:extLst>
              <a:ext uri="{FF2B5EF4-FFF2-40B4-BE49-F238E27FC236}">
                <a16:creationId xmlns:a16="http://schemas.microsoft.com/office/drawing/2014/main" id="{7DCE39E2-F10D-4B3A-6C80-CFCFD81179D5}"/>
              </a:ext>
            </a:extLst>
          </p:cNvPr>
          <p:cNvSpPr/>
          <p:nvPr/>
        </p:nvSpPr>
        <p:spPr>
          <a:xfrm rot="2251515">
            <a:off x="1833720" y="712497"/>
            <a:ext cx="2961006" cy="4218644"/>
          </a:xfrm>
          <a:custGeom>
            <a:avLst/>
            <a:gdLst>
              <a:gd name="connsiteX0" fmla="*/ 2299109 w 2299108"/>
              <a:gd name="connsiteY0" fmla="*/ 2933455 h 2933454"/>
              <a:gd name="connsiteX1" fmla="*/ 1347753 w 2299108"/>
              <a:gd name="connsiteY1" fmla="*/ 951464 h 2933454"/>
              <a:gd name="connsiteX2" fmla="*/ 1902711 w 2299108"/>
              <a:gd name="connsiteY2" fmla="*/ 951464 h 2933454"/>
              <a:gd name="connsiteX3" fmla="*/ 951355 w 2299108"/>
              <a:gd name="connsiteY3" fmla="*/ 109 h 2933454"/>
              <a:gd name="connsiteX4" fmla="*/ 0 w 2299108"/>
              <a:gd name="connsiteY4" fmla="*/ 951464 h 2933454"/>
              <a:gd name="connsiteX5" fmla="*/ 515317 w 2299108"/>
              <a:gd name="connsiteY5" fmla="*/ 951464 h 2933454"/>
              <a:gd name="connsiteX6" fmla="*/ 2299109 w 2299108"/>
              <a:gd name="connsiteY6" fmla="*/ 2933455 h 2933454"/>
              <a:gd name="connsiteX0" fmla="*/ 2299109 w 2299109"/>
              <a:gd name="connsiteY0" fmla="*/ 2933346 h 2933346"/>
              <a:gd name="connsiteX1" fmla="*/ 947575 w 2299109"/>
              <a:gd name="connsiteY1" fmla="*/ 975725 h 2933346"/>
              <a:gd name="connsiteX2" fmla="*/ 1902711 w 2299109"/>
              <a:gd name="connsiteY2" fmla="*/ 951355 h 2933346"/>
              <a:gd name="connsiteX3" fmla="*/ 951355 w 2299109"/>
              <a:gd name="connsiteY3" fmla="*/ 0 h 2933346"/>
              <a:gd name="connsiteX4" fmla="*/ 0 w 2299109"/>
              <a:gd name="connsiteY4" fmla="*/ 951355 h 2933346"/>
              <a:gd name="connsiteX5" fmla="*/ 515317 w 2299109"/>
              <a:gd name="connsiteY5" fmla="*/ 951355 h 2933346"/>
              <a:gd name="connsiteX6" fmla="*/ 2299109 w 2299109"/>
              <a:gd name="connsiteY6" fmla="*/ 2933346 h 2933346"/>
              <a:gd name="connsiteX0" fmla="*/ 2299109 w 2299109"/>
              <a:gd name="connsiteY0" fmla="*/ 2933346 h 2933346"/>
              <a:gd name="connsiteX1" fmla="*/ 947575 w 2299109"/>
              <a:gd name="connsiteY1" fmla="*/ 975725 h 2933346"/>
              <a:gd name="connsiteX2" fmla="*/ 1491509 w 2299109"/>
              <a:gd name="connsiteY2" fmla="*/ 975210 h 2933346"/>
              <a:gd name="connsiteX3" fmla="*/ 951355 w 2299109"/>
              <a:gd name="connsiteY3" fmla="*/ 0 h 2933346"/>
              <a:gd name="connsiteX4" fmla="*/ 0 w 2299109"/>
              <a:gd name="connsiteY4" fmla="*/ 951355 h 2933346"/>
              <a:gd name="connsiteX5" fmla="*/ 515317 w 2299109"/>
              <a:gd name="connsiteY5" fmla="*/ 951355 h 2933346"/>
              <a:gd name="connsiteX6" fmla="*/ 2299109 w 2299109"/>
              <a:gd name="connsiteY6" fmla="*/ 2933346 h 2933346"/>
              <a:gd name="connsiteX0" fmla="*/ 2299109 w 2299109"/>
              <a:gd name="connsiteY0" fmla="*/ 2771083 h 2771083"/>
              <a:gd name="connsiteX1" fmla="*/ 947575 w 2299109"/>
              <a:gd name="connsiteY1" fmla="*/ 813462 h 2771083"/>
              <a:gd name="connsiteX2" fmla="*/ 1491509 w 2299109"/>
              <a:gd name="connsiteY2" fmla="*/ 812947 h 2771083"/>
              <a:gd name="connsiteX3" fmla="*/ 739700 w 2299109"/>
              <a:gd name="connsiteY3" fmla="*/ 0 h 2771083"/>
              <a:gd name="connsiteX4" fmla="*/ 0 w 2299109"/>
              <a:gd name="connsiteY4" fmla="*/ 789092 h 2771083"/>
              <a:gd name="connsiteX5" fmla="*/ 515317 w 2299109"/>
              <a:gd name="connsiteY5" fmla="*/ 789092 h 2771083"/>
              <a:gd name="connsiteX6" fmla="*/ 2299109 w 2299109"/>
              <a:gd name="connsiteY6" fmla="*/ 2771083 h 2771083"/>
              <a:gd name="connsiteX0" fmla="*/ 2299109 w 2299109"/>
              <a:gd name="connsiteY0" fmla="*/ 2771083 h 2771083"/>
              <a:gd name="connsiteX1" fmla="*/ 947575 w 2299109"/>
              <a:gd name="connsiteY1" fmla="*/ 813462 h 2771083"/>
              <a:gd name="connsiteX2" fmla="*/ 1247655 w 2299109"/>
              <a:gd name="connsiteY2" fmla="*/ 818786 h 2771083"/>
              <a:gd name="connsiteX3" fmla="*/ 739700 w 2299109"/>
              <a:gd name="connsiteY3" fmla="*/ 0 h 2771083"/>
              <a:gd name="connsiteX4" fmla="*/ 0 w 2299109"/>
              <a:gd name="connsiteY4" fmla="*/ 789092 h 2771083"/>
              <a:gd name="connsiteX5" fmla="*/ 515317 w 2299109"/>
              <a:gd name="connsiteY5" fmla="*/ 789092 h 2771083"/>
              <a:gd name="connsiteX6" fmla="*/ 2299109 w 2299109"/>
              <a:gd name="connsiteY6" fmla="*/ 2771083 h 2771083"/>
              <a:gd name="connsiteX0" fmla="*/ 2127904 w 2127904"/>
              <a:gd name="connsiteY0" fmla="*/ 2771083 h 2771083"/>
              <a:gd name="connsiteX1" fmla="*/ 776370 w 2127904"/>
              <a:gd name="connsiteY1" fmla="*/ 813462 h 2771083"/>
              <a:gd name="connsiteX2" fmla="*/ 1076450 w 2127904"/>
              <a:gd name="connsiteY2" fmla="*/ 818786 h 2771083"/>
              <a:gd name="connsiteX3" fmla="*/ 568495 w 2127904"/>
              <a:gd name="connsiteY3" fmla="*/ 0 h 2771083"/>
              <a:gd name="connsiteX4" fmla="*/ 0 w 2127904"/>
              <a:gd name="connsiteY4" fmla="*/ 792774 h 2771083"/>
              <a:gd name="connsiteX5" fmla="*/ 344112 w 2127904"/>
              <a:gd name="connsiteY5" fmla="*/ 789092 h 2771083"/>
              <a:gd name="connsiteX6" fmla="*/ 2127904 w 2127904"/>
              <a:gd name="connsiteY6" fmla="*/ 2771083 h 2771083"/>
              <a:gd name="connsiteX0" fmla="*/ 2484882 w 2484882"/>
              <a:gd name="connsiteY0" fmla="*/ 3063404 h 3063404"/>
              <a:gd name="connsiteX1" fmla="*/ 776370 w 2484882"/>
              <a:gd name="connsiteY1" fmla="*/ 813462 h 3063404"/>
              <a:gd name="connsiteX2" fmla="*/ 1076450 w 2484882"/>
              <a:gd name="connsiteY2" fmla="*/ 818786 h 3063404"/>
              <a:gd name="connsiteX3" fmla="*/ 568495 w 2484882"/>
              <a:gd name="connsiteY3" fmla="*/ 0 h 3063404"/>
              <a:gd name="connsiteX4" fmla="*/ 0 w 2484882"/>
              <a:gd name="connsiteY4" fmla="*/ 792774 h 3063404"/>
              <a:gd name="connsiteX5" fmla="*/ 344112 w 2484882"/>
              <a:gd name="connsiteY5" fmla="*/ 789092 h 3063404"/>
              <a:gd name="connsiteX6" fmla="*/ 2484882 w 2484882"/>
              <a:gd name="connsiteY6" fmla="*/ 3063404 h 3063404"/>
              <a:gd name="connsiteX0" fmla="*/ 2569065 w 2569065"/>
              <a:gd name="connsiteY0" fmla="*/ 3009139 h 3009139"/>
              <a:gd name="connsiteX1" fmla="*/ 776370 w 2569065"/>
              <a:gd name="connsiteY1" fmla="*/ 813462 h 3009139"/>
              <a:gd name="connsiteX2" fmla="*/ 1076450 w 2569065"/>
              <a:gd name="connsiteY2" fmla="*/ 818786 h 3009139"/>
              <a:gd name="connsiteX3" fmla="*/ 568495 w 2569065"/>
              <a:gd name="connsiteY3" fmla="*/ 0 h 3009139"/>
              <a:gd name="connsiteX4" fmla="*/ 0 w 2569065"/>
              <a:gd name="connsiteY4" fmla="*/ 792774 h 3009139"/>
              <a:gd name="connsiteX5" fmla="*/ 344112 w 2569065"/>
              <a:gd name="connsiteY5" fmla="*/ 789092 h 3009139"/>
              <a:gd name="connsiteX6" fmla="*/ 2569065 w 2569065"/>
              <a:gd name="connsiteY6" fmla="*/ 3009139 h 3009139"/>
              <a:gd name="connsiteX0" fmla="*/ 2569065 w 2569065"/>
              <a:gd name="connsiteY0" fmla="*/ 3009139 h 3009139"/>
              <a:gd name="connsiteX1" fmla="*/ 776370 w 2569065"/>
              <a:gd name="connsiteY1" fmla="*/ 813462 h 3009139"/>
              <a:gd name="connsiteX2" fmla="*/ 1076450 w 2569065"/>
              <a:gd name="connsiteY2" fmla="*/ 818786 h 3009139"/>
              <a:gd name="connsiteX3" fmla="*/ 568495 w 2569065"/>
              <a:gd name="connsiteY3" fmla="*/ 0 h 3009139"/>
              <a:gd name="connsiteX4" fmla="*/ 0 w 2569065"/>
              <a:gd name="connsiteY4" fmla="*/ 792774 h 3009139"/>
              <a:gd name="connsiteX5" fmla="*/ 344112 w 2569065"/>
              <a:gd name="connsiteY5" fmla="*/ 789092 h 3009139"/>
              <a:gd name="connsiteX6" fmla="*/ 2569065 w 2569065"/>
              <a:gd name="connsiteY6" fmla="*/ 3009139 h 3009139"/>
              <a:gd name="connsiteX0" fmla="*/ 2569065 w 2569065"/>
              <a:gd name="connsiteY0" fmla="*/ 3009139 h 3009139"/>
              <a:gd name="connsiteX1" fmla="*/ 776370 w 2569065"/>
              <a:gd name="connsiteY1" fmla="*/ 813462 h 3009139"/>
              <a:gd name="connsiteX2" fmla="*/ 1076450 w 2569065"/>
              <a:gd name="connsiteY2" fmla="*/ 818786 h 3009139"/>
              <a:gd name="connsiteX3" fmla="*/ 568495 w 2569065"/>
              <a:gd name="connsiteY3" fmla="*/ 0 h 3009139"/>
              <a:gd name="connsiteX4" fmla="*/ 0 w 2569065"/>
              <a:gd name="connsiteY4" fmla="*/ 792774 h 3009139"/>
              <a:gd name="connsiteX5" fmla="*/ 344112 w 2569065"/>
              <a:gd name="connsiteY5" fmla="*/ 789092 h 3009139"/>
              <a:gd name="connsiteX6" fmla="*/ 2569065 w 2569065"/>
              <a:gd name="connsiteY6" fmla="*/ 3009139 h 3009139"/>
              <a:gd name="connsiteX0" fmla="*/ 2569065 w 2569065"/>
              <a:gd name="connsiteY0" fmla="*/ 2719624 h 2719624"/>
              <a:gd name="connsiteX1" fmla="*/ 776370 w 2569065"/>
              <a:gd name="connsiteY1" fmla="*/ 523947 h 2719624"/>
              <a:gd name="connsiteX2" fmla="*/ 1076450 w 2569065"/>
              <a:gd name="connsiteY2" fmla="*/ 529271 h 2719624"/>
              <a:gd name="connsiteX3" fmla="*/ 544563 w 2569065"/>
              <a:gd name="connsiteY3" fmla="*/ 0 h 2719624"/>
              <a:gd name="connsiteX4" fmla="*/ 0 w 2569065"/>
              <a:gd name="connsiteY4" fmla="*/ 503259 h 2719624"/>
              <a:gd name="connsiteX5" fmla="*/ 344112 w 2569065"/>
              <a:gd name="connsiteY5" fmla="*/ 499577 h 2719624"/>
              <a:gd name="connsiteX6" fmla="*/ 2569065 w 2569065"/>
              <a:gd name="connsiteY6" fmla="*/ 2719624 h 2719624"/>
              <a:gd name="connsiteX0" fmla="*/ 2466289 w 2466289"/>
              <a:gd name="connsiteY0" fmla="*/ 2719624 h 2719624"/>
              <a:gd name="connsiteX1" fmla="*/ 673594 w 2466289"/>
              <a:gd name="connsiteY1" fmla="*/ 523947 h 2719624"/>
              <a:gd name="connsiteX2" fmla="*/ 973674 w 2466289"/>
              <a:gd name="connsiteY2" fmla="*/ 529271 h 2719624"/>
              <a:gd name="connsiteX3" fmla="*/ 441787 w 2466289"/>
              <a:gd name="connsiteY3" fmla="*/ 0 h 2719624"/>
              <a:gd name="connsiteX4" fmla="*/ 0 w 2466289"/>
              <a:gd name="connsiteY4" fmla="*/ 490342 h 2719624"/>
              <a:gd name="connsiteX5" fmla="*/ 241336 w 2466289"/>
              <a:gd name="connsiteY5" fmla="*/ 499577 h 2719624"/>
              <a:gd name="connsiteX6" fmla="*/ 2466289 w 2466289"/>
              <a:gd name="connsiteY6" fmla="*/ 2719624 h 2719624"/>
              <a:gd name="connsiteX0" fmla="*/ 2466289 w 2466289"/>
              <a:gd name="connsiteY0" fmla="*/ 2719624 h 2719624"/>
              <a:gd name="connsiteX1" fmla="*/ 673594 w 2466289"/>
              <a:gd name="connsiteY1" fmla="*/ 523947 h 2719624"/>
              <a:gd name="connsiteX2" fmla="*/ 887677 w 2466289"/>
              <a:gd name="connsiteY2" fmla="*/ 532215 h 2719624"/>
              <a:gd name="connsiteX3" fmla="*/ 441787 w 2466289"/>
              <a:gd name="connsiteY3" fmla="*/ 0 h 2719624"/>
              <a:gd name="connsiteX4" fmla="*/ 0 w 2466289"/>
              <a:gd name="connsiteY4" fmla="*/ 490342 h 2719624"/>
              <a:gd name="connsiteX5" fmla="*/ 241336 w 2466289"/>
              <a:gd name="connsiteY5" fmla="*/ 499577 h 2719624"/>
              <a:gd name="connsiteX6" fmla="*/ 2466289 w 2466289"/>
              <a:gd name="connsiteY6" fmla="*/ 2719624 h 2719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66289" h="2719624">
                <a:moveTo>
                  <a:pt x="2466289" y="2719624"/>
                </a:moveTo>
                <a:cubicBezTo>
                  <a:pt x="2466289" y="2719624"/>
                  <a:pt x="673594" y="2208639"/>
                  <a:pt x="673594" y="523947"/>
                </a:cubicBezTo>
                <a:lnTo>
                  <a:pt x="887677" y="532215"/>
                </a:lnTo>
                <a:lnTo>
                  <a:pt x="441787" y="0"/>
                </a:lnTo>
                <a:lnTo>
                  <a:pt x="0" y="490342"/>
                </a:lnTo>
                <a:lnTo>
                  <a:pt x="241336" y="499577"/>
                </a:lnTo>
                <a:cubicBezTo>
                  <a:pt x="241336" y="503541"/>
                  <a:pt x="474887" y="2157229"/>
                  <a:pt x="2466289" y="2719624"/>
                </a:cubicBezTo>
                <a:close/>
              </a:path>
            </a:pathLst>
          </a:custGeom>
          <a:solidFill>
            <a:srgbClr val="000000"/>
          </a:solidFill>
          <a:ln w="39588" cap="flat">
            <a:noFill/>
            <a:prstDash val="solid"/>
            <a:miter/>
          </a:ln>
        </p:spPr>
        <p:txBody>
          <a:bodyPr rtlCol="0" anchor="ctr"/>
          <a:lstStyle/>
          <a:p>
            <a:endParaRPr lang="en-CA"/>
          </a:p>
        </p:txBody>
      </p:sp>
      <p:sp>
        <p:nvSpPr>
          <p:cNvPr id="22" name="Graphic 19" descr="Arrow: Clockwise curve with solid fill">
            <a:extLst>
              <a:ext uri="{FF2B5EF4-FFF2-40B4-BE49-F238E27FC236}">
                <a16:creationId xmlns:a16="http://schemas.microsoft.com/office/drawing/2014/main" id="{F9C60DCC-ACE7-5AE5-EEF5-78DD3933B9B1}"/>
              </a:ext>
            </a:extLst>
          </p:cNvPr>
          <p:cNvSpPr/>
          <p:nvPr/>
        </p:nvSpPr>
        <p:spPr>
          <a:xfrm rot="12242392">
            <a:off x="7996790" y="2018696"/>
            <a:ext cx="2961006" cy="4218644"/>
          </a:xfrm>
          <a:custGeom>
            <a:avLst/>
            <a:gdLst>
              <a:gd name="connsiteX0" fmla="*/ 2299109 w 2299108"/>
              <a:gd name="connsiteY0" fmla="*/ 2933455 h 2933454"/>
              <a:gd name="connsiteX1" fmla="*/ 1347753 w 2299108"/>
              <a:gd name="connsiteY1" fmla="*/ 951464 h 2933454"/>
              <a:gd name="connsiteX2" fmla="*/ 1902711 w 2299108"/>
              <a:gd name="connsiteY2" fmla="*/ 951464 h 2933454"/>
              <a:gd name="connsiteX3" fmla="*/ 951355 w 2299108"/>
              <a:gd name="connsiteY3" fmla="*/ 109 h 2933454"/>
              <a:gd name="connsiteX4" fmla="*/ 0 w 2299108"/>
              <a:gd name="connsiteY4" fmla="*/ 951464 h 2933454"/>
              <a:gd name="connsiteX5" fmla="*/ 515317 w 2299108"/>
              <a:gd name="connsiteY5" fmla="*/ 951464 h 2933454"/>
              <a:gd name="connsiteX6" fmla="*/ 2299109 w 2299108"/>
              <a:gd name="connsiteY6" fmla="*/ 2933455 h 2933454"/>
              <a:gd name="connsiteX0" fmla="*/ 2299109 w 2299109"/>
              <a:gd name="connsiteY0" fmla="*/ 2933346 h 2933346"/>
              <a:gd name="connsiteX1" fmla="*/ 947575 w 2299109"/>
              <a:gd name="connsiteY1" fmla="*/ 975725 h 2933346"/>
              <a:gd name="connsiteX2" fmla="*/ 1902711 w 2299109"/>
              <a:gd name="connsiteY2" fmla="*/ 951355 h 2933346"/>
              <a:gd name="connsiteX3" fmla="*/ 951355 w 2299109"/>
              <a:gd name="connsiteY3" fmla="*/ 0 h 2933346"/>
              <a:gd name="connsiteX4" fmla="*/ 0 w 2299109"/>
              <a:gd name="connsiteY4" fmla="*/ 951355 h 2933346"/>
              <a:gd name="connsiteX5" fmla="*/ 515317 w 2299109"/>
              <a:gd name="connsiteY5" fmla="*/ 951355 h 2933346"/>
              <a:gd name="connsiteX6" fmla="*/ 2299109 w 2299109"/>
              <a:gd name="connsiteY6" fmla="*/ 2933346 h 2933346"/>
              <a:gd name="connsiteX0" fmla="*/ 2299109 w 2299109"/>
              <a:gd name="connsiteY0" fmla="*/ 2933346 h 2933346"/>
              <a:gd name="connsiteX1" fmla="*/ 947575 w 2299109"/>
              <a:gd name="connsiteY1" fmla="*/ 975725 h 2933346"/>
              <a:gd name="connsiteX2" fmla="*/ 1491509 w 2299109"/>
              <a:gd name="connsiteY2" fmla="*/ 975210 h 2933346"/>
              <a:gd name="connsiteX3" fmla="*/ 951355 w 2299109"/>
              <a:gd name="connsiteY3" fmla="*/ 0 h 2933346"/>
              <a:gd name="connsiteX4" fmla="*/ 0 w 2299109"/>
              <a:gd name="connsiteY4" fmla="*/ 951355 h 2933346"/>
              <a:gd name="connsiteX5" fmla="*/ 515317 w 2299109"/>
              <a:gd name="connsiteY5" fmla="*/ 951355 h 2933346"/>
              <a:gd name="connsiteX6" fmla="*/ 2299109 w 2299109"/>
              <a:gd name="connsiteY6" fmla="*/ 2933346 h 2933346"/>
              <a:gd name="connsiteX0" fmla="*/ 2299109 w 2299109"/>
              <a:gd name="connsiteY0" fmla="*/ 2771083 h 2771083"/>
              <a:gd name="connsiteX1" fmla="*/ 947575 w 2299109"/>
              <a:gd name="connsiteY1" fmla="*/ 813462 h 2771083"/>
              <a:gd name="connsiteX2" fmla="*/ 1491509 w 2299109"/>
              <a:gd name="connsiteY2" fmla="*/ 812947 h 2771083"/>
              <a:gd name="connsiteX3" fmla="*/ 739700 w 2299109"/>
              <a:gd name="connsiteY3" fmla="*/ 0 h 2771083"/>
              <a:gd name="connsiteX4" fmla="*/ 0 w 2299109"/>
              <a:gd name="connsiteY4" fmla="*/ 789092 h 2771083"/>
              <a:gd name="connsiteX5" fmla="*/ 515317 w 2299109"/>
              <a:gd name="connsiteY5" fmla="*/ 789092 h 2771083"/>
              <a:gd name="connsiteX6" fmla="*/ 2299109 w 2299109"/>
              <a:gd name="connsiteY6" fmla="*/ 2771083 h 2771083"/>
              <a:gd name="connsiteX0" fmla="*/ 2299109 w 2299109"/>
              <a:gd name="connsiteY0" fmla="*/ 2771083 h 2771083"/>
              <a:gd name="connsiteX1" fmla="*/ 947575 w 2299109"/>
              <a:gd name="connsiteY1" fmla="*/ 813462 h 2771083"/>
              <a:gd name="connsiteX2" fmla="*/ 1247655 w 2299109"/>
              <a:gd name="connsiteY2" fmla="*/ 818786 h 2771083"/>
              <a:gd name="connsiteX3" fmla="*/ 739700 w 2299109"/>
              <a:gd name="connsiteY3" fmla="*/ 0 h 2771083"/>
              <a:gd name="connsiteX4" fmla="*/ 0 w 2299109"/>
              <a:gd name="connsiteY4" fmla="*/ 789092 h 2771083"/>
              <a:gd name="connsiteX5" fmla="*/ 515317 w 2299109"/>
              <a:gd name="connsiteY5" fmla="*/ 789092 h 2771083"/>
              <a:gd name="connsiteX6" fmla="*/ 2299109 w 2299109"/>
              <a:gd name="connsiteY6" fmla="*/ 2771083 h 2771083"/>
              <a:gd name="connsiteX0" fmla="*/ 2127904 w 2127904"/>
              <a:gd name="connsiteY0" fmla="*/ 2771083 h 2771083"/>
              <a:gd name="connsiteX1" fmla="*/ 776370 w 2127904"/>
              <a:gd name="connsiteY1" fmla="*/ 813462 h 2771083"/>
              <a:gd name="connsiteX2" fmla="*/ 1076450 w 2127904"/>
              <a:gd name="connsiteY2" fmla="*/ 818786 h 2771083"/>
              <a:gd name="connsiteX3" fmla="*/ 568495 w 2127904"/>
              <a:gd name="connsiteY3" fmla="*/ 0 h 2771083"/>
              <a:gd name="connsiteX4" fmla="*/ 0 w 2127904"/>
              <a:gd name="connsiteY4" fmla="*/ 792774 h 2771083"/>
              <a:gd name="connsiteX5" fmla="*/ 344112 w 2127904"/>
              <a:gd name="connsiteY5" fmla="*/ 789092 h 2771083"/>
              <a:gd name="connsiteX6" fmla="*/ 2127904 w 2127904"/>
              <a:gd name="connsiteY6" fmla="*/ 2771083 h 2771083"/>
              <a:gd name="connsiteX0" fmla="*/ 2484882 w 2484882"/>
              <a:gd name="connsiteY0" fmla="*/ 3063404 h 3063404"/>
              <a:gd name="connsiteX1" fmla="*/ 776370 w 2484882"/>
              <a:gd name="connsiteY1" fmla="*/ 813462 h 3063404"/>
              <a:gd name="connsiteX2" fmla="*/ 1076450 w 2484882"/>
              <a:gd name="connsiteY2" fmla="*/ 818786 h 3063404"/>
              <a:gd name="connsiteX3" fmla="*/ 568495 w 2484882"/>
              <a:gd name="connsiteY3" fmla="*/ 0 h 3063404"/>
              <a:gd name="connsiteX4" fmla="*/ 0 w 2484882"/>
              <a:gd name="connsiteY4" fmla="*/ 792774 h 3063404"/>
              <a:gd name="connsiteX5" fmla="*/ 344112 w 2484882"/>
              <a:gd name="connsiteY5" fmla="*/ 789092 h 3063404"/>
              <a:gd name="connsiteX6" fmla="*/ 2484882 w 2484882"/>
              <a:gd name="connsiteY6" fmla="*/ 3063404 h 3063404"/>
              <a:gd name="connsiteX0" fmla="*/ 2569065 w 2569065"/>
              <a:gd name="connsiteY0" fmla="*/ 3009139 h 3009139"/>
              <a:gd name="connsiteX1" fmla="*/ 776370 w 2569065"/>
              <a:gd name="connsiteY1" fmla="*/ 813462 h 3009139"/>
              <a:gd name="connsiteX2" fmla="*/ 1076450 w 2569065"/>
              <a:gd name="connsiteY2" fmla="*/ 818786 h 3009139"/>
              <a:gd name="connsiteX3" fmla="*/ 568495 w 2569065"/>
              <a:gd name="connsiteY3" fmla="*/ 0 h 3009139"/>
              <a:gd name="connsiteX4" fmla="*/ 0 w 2569065"/>
              <a:gd name="connsiteY4" fmla="*/ 792774 h 3009139"/>
              <a:gd name="connsiteX5" fmla="*/ 344112 w 2569065"/>
              <a:gd name="connsiteY5" fmla="*/ 789092 h 3009139"/>
              <a:gd name="connsiteX6" fmla="*/ 2569065 w 2569065"/>
              <a:gd name="connsiteY6" fmla="*/ 3009139 h 3009139"/>
              <a:gd name="connsiteX0" fmla="*/ 2569065 w 2569065"/>
              <a:gd name="connsiteY0" fmla="*/ 3009139 h 3009139"/>
              <a:gd name="connsiteX1" fmla="*/ 776370 w 2569065"/>
              <a:gd name="connsiteY1" fmla="*/ 813462 h 3009139"/>
              <a:gd name="connsiteX2" fmla="*/ 1076450 w 2569065"/>
              <a:gd name="connsiteY2" fmla="*/ 818786 h 3009139"/>
              <a:gd name="connsiteX3" fmla="*/ 568495 w 2569065"/>
              <a:gd name="connsiteY3" fmla="*/ 0 h 3009139"/>
              <a:gd name="connsiteX4" fmla="*/ 0 w 2569065"/>
              <a:gd name="connsiteY4" fmla="*/ 792774 h 3009139"/>
              <a:gd name="connsiteX5" fmla="*/ 344112 w 2569065"/>
              <a:gd name="connsiteY5" fmla="*/ 789092 h 3009139"/>
              <a:gd name="connsiteX6" fmla="*/ 2569065 w 2569065"/>
              <a:gd name="connsiteY6" fmla="*/ 3009139 h 3009139"/>
              <a:gd name="connsiteX0" fmla="*/ 2569065 w 2569065"/>
              <a:gd name="connsiteY0" fmla="*/ 3009139 h 3009139"/>
              <a:gd name="connsiteX1" fmla="*/ 776370 w 2569065"/>
              <a:gd name="connsiteY1" fmla="*/ 813462 h 3009139"/>
              <a:gd name="connsiteX2" fmla="*/ 1076450 w 2569065"/>
              <a:gd name="connsiteY2" fmla="*/ 818786 h 3009139"/>
              <a:gd name="connsiteX3" fmla="*/ 568495 w 2569065"/>
              <a:gd name="connsiteY3" fmla="*/ 0 h 3009139"/>
              <a:gd name="connsiteX4" fmla="*/ 0 w 2569065"/>
              <a:gd name="connsiteY4" fmla="*/ 792774 h 3009139"/>
              <a:gd name="connsiteX5" fmla="*/ 344112 w 2569065"/>
              <a:gd name="connsiteY5" fmla="*/ 789092 h 3009139"/>
              <a:gd name="connsiteX6" fmla="*/ 2569065 w 2569065"/>
              <a:gd name="connsiteY6" fmla="*/ 3009139 h 3009139"/>
              <a:gd name="connsiteX0" fmla="*/ 2569065 w 2569065"/>
              <a:gd name="connsiteY0" fmla="*/ 2719624 h 2719624"/>
              <a:gd name="connsiteX1" fmla="*/ 776370 w 2569065"/>
              <a:gd name="connsiteY1" fmla="*/ 523947 h 2719624"/>
              <a:gd name="connsiteX2" fmla="*/ 1076450 w 2569065"/>
              <a:gd name="connsiteY2" fmla="*/ 529271 h 2719624"/>
              <a:gd name="connsiteX3" fmla="*/ 544563 w 2569065"/>
              <a:gd name="connsiteY3" fmla="*/ 0 h 2719624"/>
              <a:gd name="connsiteX4" fmla="*/ 0 w 2569065"/>
              <a:gd name="connsiteY4" fmla="*/ 503259 h 2719624"/>
              <a:gd name="connsiteX5" fmla="*/ 344112 w 2569065"/>
              <a:gd name="connsiteY5" fmla="*/ 499577 h 2719624"/>
              <a:gd name="connsiteX6" fmla="*/ 2569065 w 2569065"/>
              <a:gd name="connsiteY6" fmla="*/ 2719624 h 2719624"/>
              <a:gd name="connsiteX0" fmla="*/ 2466289 w 2466289"/>
              <a:gd name="connsiteY0" fmla="*/ 2719624 h 2719624"/>
              <a:gd name="connsiteX1" fmla="*/ 673594 w 2466289"/>
              <a:gd name="connsiteY1" fmla="*/ 523947 h 2719624"/>
              <a:gd name="connsiteX2" fmla="*/ 973674 w 2466289"/>
              <a:gd name="connsiteY2" fmla="*/ 529271 h 2719624"/>
              <a:gd name="connsiteX3" fmla="*/ 441787 w 2466289"/>
              <a:gd name="connsiteY3" fmla="*/ 0 h 2719624"/>
              <a:gd name="connsiteX4" fmla="*/ 0 w 2466289"/>
              <a:gd name="connsiteY4" fmla="*/ 490342 h 2719624"/>
              <a:gd name="connsiteX5" fmla="*/ 241336 w 2466289"/>
              <a:gd name="connsiteY5" fmla="*/ 499577 h 2719624"/>
              <a:gd name="connsiteX6" fmla="*/ 2466289 w 2466289"/>
              <a:gd name="connsiteY6" fmla="*/ 2719624 h 2719624"/>
              <a:gd name="connsiteX0" fmla="*/ 2466289 w 2466289"/>
              <a:gd name="connsiteY0" fmla="*/ 2719624 h 2719624"/>
              <a:gd name="connsiteX1" fmla="*/ 673594 w 2466289"/>
              <a:gd name="connsiteY1" fmla="*/ 523947 h 2719624"/>
              <a:gd name="connsiteX2" fmla="*/ 887677 w 2466289"/>
              <a:gd name="connsiteY2" fmla="*/ 532215 h 2719624"/>
              <a:gd name="connsiteX3" fmla="*/ 441787 w 2466289"/>
              <a:gd name="connsiteY3" fmla="*/ 0 h 2719624"/>
              <a:gd name="connsiteX4" fmla="*/ 0 w 2466289"/>
              <a:gd name="connsiteY4" fmla="*/ 490342 h 2719624"/>
              <a:gd name="connsiteX5" fmla="*/ 241336 w 2466289"/>
              <a:gd name="connsiteY5" fmla="*/ 499577 h 2719624"/>
              <a:gd name="connsiteX6" fmla="*/ 2466289 w 2466289"/>
              <a:gd name="connsiteY6" fmla="*/ 2719624 h 2719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66289" h="2719624">
                <a:moveTo>
                  <a:pt x="2466289" y="2719624"/>
                </a:moveTo>
                <a:cubicBezTo>
                  <a:pt x="2466289" y="2719624"/>
                  <a:pt x="673594" y="2208639"/>
                  <a:pt x="673594" y="523947"/>
                </a:cubicBezTo>
                <a:lnTo>
                  <a:pt x="887677" y="532215"/>
                </a:lnTo>
                <a:lnTo>
                  <a:pt x="441787" y="0"/>
                </a:lnTo>
                <a:lnTo>
                  <a:pt x="0" y="490342"/>
                </a:lnTo>
                <a:lnTo>
                  <a:pt x="241336" y="499577"/>
                </a:lnTo>
                <a:cubicBezTo>
                  <a:pt x="241336" y="503541"/>
                  <a:pt x="474887" y="2157229"/>
                  <a:pt x="2466289" y="2719624"/>
                </a:cubicBezTo>
                <a:close/>
              </a:path>
            </a:pathLst>
          </a:custGeom>
          <a:solidFill>
            <a:srgbClr val="000000"/>
          </a:solidFill>
          <a:ln w="39588" cap="flat">
            <a:noFill/>
            <a:prstDash val="solid"/>
            <a:miter/>
          </a:ln>
        </p:spPr>
        <p:txBody>
          <a:bodyPr rtlCol="0" anchor="ctr"/>
          <a:lstStyle/>
          <a:p>
            <a:endParaRPr lang="en-CA"/>
          </a:p>
        </p:txBody>
      </p:sp>
      <p:sp>
        <p:nvSpPr>
          <p:cNvPr id="23" name="ZoneTexte 14">
            <a:extLst>
              <a:ext uri="{FF2B5EF4-FFF2-40B4-BE49-F238E27FC236}">
                <a16:creationId xmlns:a16="http://schemas.microsoft.com/office/drawing/2014/main" id="{1A46DD89-8E7D-1633-7C2B-CD89E4383373}"/>
              </a:ext>
            </a:extLst>
          </p:cNvPr>
          <p:cNvSpPr txBox="1"/>
          <p:nvPr/>
        </p:nvSpPr>
        <p:spPr>
          <a:xfrm>
            <a:off x="3238042" y="4767612"/>
            <a:ext cx="8872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Next LT Pro Light"/>
              </a:rPr>
              <a:t>June</a:t>
            </a:r>
            <a:endParaRPr kumimoji="0" lang="fr-FR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 Light"/>
            </a:endParaRPr>
          </a:p>
        </p:txBody>
      </p:sp>
      <p:sp>
        <p:nvSpPr>
          <p:cNvPr id="32" name="ZoneTexte 14">
            <a:extLst>
              <a:ext uri="{FF2B5EF4-FFF2-40B4-BE49-F238E27FC236}">
                <a16:creationId xmlns:a16="http://schemas.microsoft.com/office/drawing/2014/main" id="{615BCDF3-9073-0637-C22B-A44522CADD51}"/>
              </a:ext>
            </a:extLst>
          </p:cNvPr>
          <p:cNvSpPr txBox="1"/>
          <p:nvPr/>
        </p:nvSpPr>
        <p:spPr>
          <a:xfrm>
            <a:off x="3320687" y="2542448"/>
            <a:ext cx="757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Next LT Pro Light"/>
              </a:rPr>
              <a:t>July</a:t>
            </a:r>
            <a:endParaRPr kumimoji="0" lang="fr-FR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 Light"/>
            </a:endParaRPr>
          </a:p>
        </p:txBody>
      </p:sp>
      <p:pic>
        <p:nvPicPr>
          <p:cNvPr id="3" name="Picture 2" descr="A brown animal with black background&#10;&#10;AI-generated content may be incorrect.">
            <a:extLst>
              <a:ext uri="{FF2B5EF4-FFF2-40B4-BE49-F238E27FC236}">
                <a16:creationId xmlns:a16="http://schemas.microsoft.com/office/drawing/2014/main" id="{374C2F3F-16F6-C143-407A-F2106239763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151585" y="4734739"/>
            <a:ext cx="2880000" cy="2880000"/>
          </a:xfrm>
          <a:prstGeom prst="rect">
            <a:avLst/>
          </a:prstGeom>
        </p:spPr>
      </p:pic>
      <p:pic>
        <p:nvPicPr>
          <p:cNvPr id="6" name="Picture 5" descr="A brown animal on a black background&#10;&#10;AI-generated content may be incorrect.">
            <a:extLst>
              <a:ext uri="{FF2B5EF4-FFF2-40B4-BE49-F238E27FC236}">
                <a16:creationId xmlns:a16="http://schemas.microsoft.com/office/drawing/2014/main" id="{171F4906-0B4A-D49A-76AA-42E57773E68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983232" y="-557921"/>
            <a:ext cx="2880000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0107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Override1.xml><?xml version="1.0" encoding="utf-8"?>
<a:themeOverride xmlns:a="http://schemas.openxmlformats.org/drawingml/2006/main">
  <a:clrScheme name="Alignment">
    <a:dk1>
      <a:sysClr val="windowText" lastClr="000000"/>
    </a:dk1>
    <a:lt1>
      <a:sysClr val="window" lastClr="FFFFFF"/>
    </a:lt1>
    <a:dk2>
      <a:srgbClr val="3B3D38"/>
    </a:dk2>
    <a:lt2>
      <a:srgbClr val="F7F2EE"/>
    </a:lt2>
    <a:accent1>
      <a:srgbClr val="928A63"/>
    </a:accent1>
    <a:accent2>
      <a:srgbClr val="B57B6B"/>
    </a:accent2>
    <a:accent3>
      <a:srgbClr val="9E8484"/>
    </a:accent3>
    <a:accent4>
      <a:srgbClr val="7C8A75"/>
    </a:accent4>
    <a:accent5>
      <a:srgbClr val="8C8578"/>
    </a:accent5>
    <a:accent6>
      <a:srgbClr val="A18563"/>
    </a:accent6>
    <a:hlink>
      <a:srgbClr val="B57B6B"/>
    </a:hlink>
    <a:folHlink>
      <a:srgbClr val="7C8A75"/>
    </a:folHlink>
  </a:clrScheme>
  <a:fontScheme name="Custom 1">
    <a:majorFont>
      <a:latin typeface="Batang"/>
      <a:ea typeface=""/>
      <a:cs typeface=""/>
    </a:majorFont>
    <a:minorFont>
      <a:latin typeface="Avenir Next LT Pro Light"/>
      <a:ea typeface="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Alignment">
    <a:dk1>
      <a:sysClr val="windowText" lastClr="000000"/>
    </a:dk1>
    <a:lt1>
      <a:sysClr val="window" lastClr="FFFFFF"/>
    </a:lt1>
    <a:dk2>
      <a:srgbClr val="3B3D38"/>
    </a:dk2>
    <a:lt2>
      <a:srgbClr val="F7F2EE"/>
    </a:lt2>
    <a:accent1>
      <a:srgbClr val="928A63"/>
    </a:accent1>
    <a:accent2>
      <a:srgbClr val="B57B6B"/>
    </a:accent2>
    <a:accent3>
      <a:srgbClr val="9E8484"/>
    </a:accent3>
    <a:accent4>
      <a:srgbClr val="7C8A75"/>
    </a:accent4>
    <a:accent5>
      <a:srgbClr val="8C8578"/>
    </a:accent5>
    <a:accent6>
      <a:srgbClr val="A18563"/>
    </a:accent6>
    <a:hlink>
      <a:srgbClr val="B57B6B"/>
    </a:hlink>
    <a:folHlink>
      <a:srgbClr val="7C8A75"/>
    </a:folHlink>
  </a:clrScheme>
  <a:fontScheme name="Custom 1">
    <a:majorFont>
      <a:latin typeface="Batang"/>
      <a:ea typeface=""/>
      <a:cs typeface=""/>
    </a:majorFont>
    <a:minorFont>
      <a:latin typeface="Avenir Next LT Pro Light"/>
      <a:ea typeface="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213</TotalTime>
  <Words>293</Words>
  <Application>Microsoft Macintosh PowerPoint</Application>
  <PresentationFormat>Widescreen</PresentationFormat>
  <Paragraphs>100</Paragraphs>
  <Slides>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Aptos</vt:lpstr>
      <vt:lpstr>Aptos Display</vt:lpstr>
      <vt:lpstr>Arial</vt:lpstr>
      <vt:lpstr>Avenir Next LT Pro</vt:lpstr>
      <vt:lpstr>Avenir Next LT Pro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Augustin Birot</dc:creator>
  <cp:lastModifiedBy>Augustin Birot</cp:lastModifiedBy>
  <cp:revision>38</cp:revision>
  <dcterms:created xsi:type="dcterms:W3CDTF">2025-02-21T14:08:50Z</dcterms:created>
  <dcterms:modified xsi:type="dcterms:W3CDTF">2025-07-24T21:24:41Z</dcterms:modified>
</cp:coreProperties>
</file>